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4" r:id="rId1"/>
  </p:sldMasterIdLst>
  <p:notesMasterIdLst>
    <p:notesMasterId r:id="rId15"/>
  </p:notesMasterIdLst>
  <p:sldIdLst>
    <p:sldId id="256" r:id="rId2"/>
    <p:sldId id="257" r:id="rId3"/>
    <p:sldId id="258" r:id="rId4"/>
    <p:sldId id="259" r:id="rId5"/>
    <p:sldId id="260" r:id="rId6"/>
    <p:sldId id="262" r:id="rId7"/>
    <p:sldId id="266" r:id="rId8"/>
    <p:sldId id="268" r:id="rId9"/>
    <p:sldId id="267" r:id="rId10"/>
    <p:sldId id="269" r:id="rId11"/>
    <p:sldId id="270" r:id="rId12"/>
    <p:sldId id="263" r:id="rId13"/>
    <p:sldId id="264"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1"/>
    <p:restoredTop sz="73958"/>
  </p:normalViewPr>
  <p:slideViewPr>
    <p:cSldViewPr snapToGrid="0" snapToObjects="1">
      <p:cViewPr varScale="1">
        <p:scale>
          <a:sx n="82" d="100"/>
          <a:sy n="82" d="100"/>
        </p:scale>
        <p:origin x="17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157528-2326-044D-845D-C4A8E4C4652B}" type="datetimeFigureOut">
              <a:rPr lang="fr-FR" smtClean="0"/>
              <a:t>10/02/2020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C2E472-259D-DF43-97A4-4F812471142F}" type="slidenum">
              <a:rPr lang="fr-FR" smtClean="0"/>
              <a:t>‹N°›</a:t>
            </a:fld>
            <a:endParaRPr lang="fr-FR"/>
          </a:p>
        </p:txBody>
      </p:sp>
    </p:spTree>
    <p:extLst>
      <p:ext uri="{BB962C8B-B14F-4D97-AF65-F5344CB8AC3E}">
        <p14:creationId xmlns:p14="http://schemas.microsoft.com/office/powerpoint/2010/main" val="2877112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1</a:t>
            </a:fld>
            <a:endParaRPr lang="fr-FR"/>
          </a:p>
        </p:txBody>
      </p:sp>
    </p:spTree>
    <p:extLst>
      <p:ext uri="{BB962C8B-B14F-4D97-AF65-F5344CB8AC3E}">
        <p14:creationId xmlns:p14="http://schemas.microsoft.com/office/powerpoint/2010/main" val="3775704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10</a:t>
            </a:fld>
            <a:endParaRPr lang="fr-FR"/>
          </a:p>
        </p:txBody>
      </p:sp>
    </p:spTree>
    <p:extLst>
      <p:ext uri="{BB962C8B-B14F-4D97-AF65-F5344CB8AC3E}">
        <p14:creationId xmlns:p14="http://schemas.microsoft.com/office/powerpoint/2010/main" val="859570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11</a:t>
            </a:fld>
            <a:endParaRPr lang="fr-FR"/>
          </a:p>
        </p:txBody>
      </p:sp>
    </p:spTree>
    <p:extLst>
      <p:ext uri="{BB962C8B-B14F-4D97-AF65-F5344CB8AC3E}">
        <p14:creationId xmlns:p14="http://schemas.microsoft.com/office/powerpoint/2010/main" val="2883424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12</a:t>
            </a:fld>
            <a:endParaRPr lang="fr-FR"/>
          </a:p>
        </p:txBody>
      </p:sp>
    </p:spTree>
    <p:extLst>
      <p:ext uri="{BB962C8B-B14F-4D97-AF65-F5344CB8AC3E}">
        <p14:creationId xmlns:p14="http://schemas.microsoft.com/office/powerpoint/2010/main" val="2442761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13</a:t>
            </a:fld>
            <a:endParaRPr lang="fr-FR"/>
          </a:p>
        </p:txBody>
      </p:sp>
    </p:spTree>
    <p:extLst>
      <p:ext uri="{BB962C8B-B14F-4D97-AF65-F5344CB8AC3E}">
        <p14:creationId xmlns:p14="http://schemas.microsoft.com/office/powerpoint/2010/main" val="144721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2</a:t>
            </a:fld>
            <a:endParaRPr lang="fr-FR"/>
          </a:p>
        </p:txBody>
      </p:sp>
    </p:spTree>
    <p:extLst>
      <p:ext uri="{BB962C8B-B14F-4D97-AF65-F5344CB8AC3E}">
        <p14:creationId xmlns:p14="http://schemas.microsoft.com/office/powerpoint/2010/main" val="2923662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a:solidFill>
                <a:schemeClr val="tx1"/>
              </a:solidFill>
            </a:endParaRPr>
          </a:p>
          <a:p>
            <a:pPr marL="0" indent="0">
              <a:buNone/>
            </a:pPr>
            <a:endParaRPr lang="fr-CH" sz="1200" dirty="0"/>
          </a:p>
          <a:p>
            <a:endParaRPr lang="fr-FR" dirty="0"/>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3</a:t>
            </a:fld>
            <a:endParaRPr lang="fr-FR"/>
          </a:p>
        </p:txBody>
      </p:sp>
    </p:spTree>
    <p:extLst>
      <p:ext uri="{BB962C8B-B14F-4D97-AF65-F5344CB8AC3E}">
        <p14:creationId xmlns:p14="http://schemas.microsoft.com/office/powerpoint/2010/main" val="3633788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4</a:t>
            </a:fld>
            <a:endParaRPr lang="fr-FR"/>
          </a:p>
        </p:txBody>
      </p:sp>
    </p:spTree>
    <p:extLst>
      <p:ext uri="{BB962C8B-B14F-4D97-AF65-F5344CB8AC3E}">
        <p14:creationId xmlns:p14="http://schemas.microsoft.com/office/powerpoint/2010/main" val="238639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0"/>
            <a:endParaRPr lang="fr-FR" sz="1200" kern="1200" dirty="0">
              <a:solidFill>
                <a:schemeClr val="tx1"/>
              </a:solidFill>
              <a:effectLst/>
              <a:latin typeface="+mn-lt"/>
              <a:ea typeface="+mn-ea"/>
              <a:cs typeface="+mn-cs"/>
            </a:endParaRPr>
          </a:p>
          <a:p>
            <a:pPr lvl="0"/>
            <a:endParaRPr lang="fr-FR" sz="1200" b="1" kern="1200" dirty="0">
              <a:solidFill>
                <a:schemeClr val="tx1"/>
              </a:solidFill>
              <a:effectLst/>
              <a:latin typeface="+mn-lt"/>
              <a:ea typeface="+mn-ea"/>
              <a:cs typeface="+mn-cs"/>
            </a:endParaRPr>
          </a:p>
          <a:p>
            <a:pPr lvl="0"/>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5</a:t>
            </a:fld>
            <a:endParaRPr lang="fr-FR"/>
          </a:p>
        </p:txBody>
      </p:sp>
    </p:spTree>
    <p:extLst>
      <p:ext uri="{BB962C8B-B14F-4D97-AF65-F5344CB8AC3E}">
        <p14:creationId xmlns:p14="http://schemas.microsoft.com/office/powerpoint/2010/main" val="927099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6</a:t>
            </a:fld>
            <a:endParaRPr lang="fr-FR"/>
          </a:p>
        </p:txBody>
      </p:sp>
    </p:spTree>
    <p:extLst>
      <p:ext uri="{BB962C8B-B14F-4D97-AF65-F5344CB8AC3E}">
        <p14:creationId xmlns:p14="http://schemas.microsoft.com/office/powerpoint/2010/main" val="1183880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7</a:t>
            </a:fld>
            <a:endParaRPr lang="fr-FR"/>
          </a:p>
        </p:txBody>
      </p:sp>
    </p:spTree>
    <p:extLst>
      <p:ext uri="{BB962C8B-B14F-4D97-AF65-F5344CB8AC3E}">
        <p14:creationId xmlns:p14="http://schemas.microsoft.com/office/powerpoint/2010/main" val="4000034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8</a:t>
            </a:fld>
            <a:endParaRPr lang="fr-FR"/>
          </a:p>
        </p:txBody>
      </p:sp>
    </p:spTree>
    <p:extLst>
      <p:ext uri="{BB962C8B-B14F-4D97-AF65-F5344CB8AC3E}">
        <p14:creationId xmlns:p14="http://schemas.microsoft.com/office/powerpoint/2010/main" val="3809106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33C2E472-259D-DF43-97A4-4F812471142F}" type="slidenum">
              <a:rPr lang="fr-FR" smtClean="0"/>
              <a:t>9</a:t>
            </a:fld>
            <a:endParaRPr lang="fr-FR"/>
          </a:p>
        </p:txBody>
      </p:sp>
    </p:spTree>
    <p:extLst>
      <p:ext uri="{BB962C8B-B14F-4D97-AF65-F5344CB8AC3E}">
        <p14:creationId xmlns:p14="http://schemas.microsoft.com/office/powerpoint/2010/main" val="219684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ECD49FC-C4C6-0C41-9002-D70F1652942B}" type="datetimeFigureOut">
              <a:rPr lang="fr-FR" smtClean="0"/>
              <a:t>10/02/2020</a:t>
            </a:fld>
            <a:endParaRPr lang="fr-F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BD102C2-7792-C343-89B4-449633BA6ACF}" type="slidenum">
              <a:rPr lang="fr-FR" smtClean="0"/>
              <a:t>‹N°›</a:t>
            </a:fld>
            <a:endParaRPr lang="fr-F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551150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0ECD49FC-C4C6-0C41-9002-D70F1652942B}" type="datetimeFigureOut">
              <a:rPr lang="fr-FR" smtClean="0"/>
              <a:t>10/02/2020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D102C2-7792-C343-89B4-449633BA6ACF}" type="slidenum">
              <a:rPr lang="fr-FR" smtClean="0"/>
              <a:t>‹N°›</a:t>
            </a:fld>
            <a:endParaRPr lang="fr-FR"/>
          </a:p>
        </p:txBody>
      </p:sp>
    </p:spTree>
    <p:extLst>
      <p:ext uri="{BB962C8B-B14F-4D97-AF65-F5344CB8AC3E}">
        <p14:creationId xmlns:p14="http://schemas.microsoft.com/office/powerpoint/2010/main" val="152150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0ECD49FC-C4C6-0C41-9002-D70F1652942B}" type="datetimeFigureOut">
              <a:rPr lang="fr-FR" smtClean="0"/>
              <a:t>10/02/2020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D102C2-7792-C343-89B4-449633BA6ACF}" type="slidenum">
              <a:rPr lang="fr-FR" smtClean="0"/>
              <a:t>‹N°›</a:t>
            </a:fld>
            <a:endParaRPr lang="fr-FR"/>
          </a:p>
        </p:txBody>
      </p:sp>
    </p:spTree>
    <p:extLst>
      <p:ext uri="{BB962C8B-B14F-4D97-AF65-F5344CB8AC3E}">
        <p14:creationId xmlns:p14="http://schemas.microsoft.com/office/powerpoint/2010/main" val="5243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0ECD49FC-C4C6-0C41-9002-D70F1652942B}" type="datetimeFigureOut">
              <a:rPr lang="fr-FR" smtClean="0"/>
              <a:t>10/02/2020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D102C2-7792-C343-89B4-449633BA6ACF}" type="slidenum">
              <a:rPr lang="fr-FR" smtClean="0"/>
              <a:t>‹N°›</a:t>
            </a:fld>
            <a:endParaRPr lang="fr-FR"/>
          </a:p>
        </p:txBody>
      </p:sp>
    </p:spTree>
    <p:extLst>
      <p:ext uri="{BB962C8B-B14F-4D97-AF65-F5344CB8AC3E}">
        <p14:creationId xmlns:p14="http://schemas.microsoft.com/office/powerpoint/2010/main" val="607179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ECD49FC-C4C6-0C41-9002-D70F1652942B}" type="datetimeFigureOut">
              <a:rPr lang="fr-FR" smtClean="0"/>
              <a:t>10/02/2020</a:t>
            </a:fld>
            <a:endParaRPr lang="fr-F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BD102C2-7792-C343-89B4-449633BA6ACF}" type="slidenum">
              <a:rPr lang="fr-FR" smtClean="0"/>
              <a:t>‹N°›</a:t>
            </a:fld>
            <a:endParaRPr lang="fr-F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3751030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0ECD49FC-C4C6-0C41-9002-D70F1652942B}" type="datetimeFigureOut">
              <a:rPr lang="fr-FR" smtClean="0"/>
              <a:t>10/02/2020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BD102C2-7792-C343-89B4-449633BA6ACF}" type="slidenum">
              <a:rPr lang="fr-FR" smtClean="0"/>
              <a:t>‹N°›</a:t>
            </a:fld>
            <a:endParaRPr lang="fr-FR"/>
          </a:p>
        </p:txBody>
      </p:sp>
    </p:spTree>
    <p:extLst>
      <p:ext uri="{BB962C8B-B14F-4D97-AF65-F5344CB8AC3E}">
        <p14:creationId xmlns:p14="http://schemas.microsoft.com/office/powerpoint/2010/main" val="342877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0ECD49FC-C4C6-0C41-9002-D70F1652942B}" type="datetimeFigureOut">
              <a:rPr lang="fr-FR" smtClean="0"/>
              <a:t>10/02/2020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BD102C2-7792-C343-89B4-449633BA6ACF}" type="slidenum">
              <a:rPr lang="fr-FR" smtClean="0"/>
              <a:t>‹N°›</a:t>
            </a:fld>
            <a:endParaRPr lang="fr-FR"/>
          </a:p>
        </p:txBody>
      </p:sp>
    </p:spTree>
    <p:extLst>
      <p:ext uri="{BB962C8B-B14F-4D97-AF65-F5344CB8AC3E}">
        <p14:creationId xmlns:p14="http://schemas.microsoft.com/office/powerpoint/2010/main" val="3440097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ECD49FC-C4C6-0C41-9002-D70F1652942B}" type="datetimeFigureOut">
              <a:rPr lang="fr-FR" smtClean="0"/>
              <a:t>10/02/2020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BD102C2-7792-C343-89B4-449633BA6ACF}" type="slidenum">
              <a:rPr lang="fr-FR" smtClean="0"/>
              <a:t>‹N°›</a:t>
            </a:fld>
            <a:endParaRPr lang="fr-FR"/>
          </a:p>
        </p:txBody>
      </p:sp>
    </p:spTree>
    <p:extLst>
      <p:ext uri="{BB962C8B-B14F-4D97-AF65-F5344CB8AC3E}">
        <p14:creationId xmlns:p14="http://schemas.microsoft.com/office/powerpoint/2010/main" val="937540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CD49FC-C4C6-0C41-9002-D70F1652942B}" type="datetimeFigureOut">
              <a:rPr lang="fr-FR" smtClean="0"/>
              <a:t>10/02/2020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BD102C2-7792-C343-89B4-449633BA6ACF}" type="slidenum">
              <a:rPr lang="fr-FR" smtClean="0"/>
              <a:t>‹N°›</a:t>
            </a:fld>
            <a:endParaRPr lang="fr-FR"/>
          </a:p>
        </p:txBody>
      </p:sp>
    </p:spTree>
    <p:extLst>
      <p:ext uri="{BB962C8B-B14F-4D97-AF65-F5344CB8AC3E}">
        <p14:creationId xmlns:p14="http://schemas.microsoft.com/office/powerpoint/2010/main" val="168740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ECD49FC-C4C6-0C41-9002-D70F1652942B}" type="datetimeFigureOut">
              <a:rPr lang="fr-FR" smtClean="0"/>
              <a:t>10/02/2020</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BD102C2-7792-C343-89B4-449633BA6ACF}"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04205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ECD49FC-C4C6-0C41-9002-D70F1652942B}" type="datetimeFigureOut">
              <a:rPr lang="fr-FR" smtClean="0"/>
              <a:t>10/02/2020</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BD102C2-7792-C343-89B4-449633BA6ACF}"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274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ECD49FC-C4C6-0C41-9002-D70F1652942B}" type="datetimeFigureOut">
              <a:rPr lang="fr-FR" smtClean="0"/>
              <a:t>10/02/2020</a:t>
            </a:fld>
            <a:endParaRPr lang="fr-F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fr-F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BD102C2-7792-C343-89B4-449633BA6ACF}" type="slidenum">
              <a:rPr lang="fr-FR" smtClean="0"/>
              <a:t>‹N°›</a:t>
            </a:fld>
            <a:endParaRPr lang="fr-F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1246431"/>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doi.org/10.1017/S0267190514000191" TargetMode="External"/><Relationship Id="rId13" Type="http://schemas.openxmlformats.org/officeDocument/2006/relationships/hyperlink" Target="https://doi.org/10.1016/S0147-1767(02)00013-5" TargetMode="External"/><Relationship Id="rId3" Type="http://schemas.openxmlformats.org/officeDocument/2006/relationships/hyperlink" Target="https://doi.org/10.1515/applirev-2012-0008" TargetMode="External"/><Relationship Id="rId7" Type="http://schemas.openxmlformats.org/officeDocument/2006/relationships/hyperlink" Target="https://doi.org/10.2307/3587717" TargetMode="External"/><Relationship Id="rId12" Type="http://schemas.openxmlformats.org/officeDocument/2006/relationships/hyperlink" Target="https://doi.org/10.1002/9781405198431.wbeal052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doi.org/10.1093/applin/I.1.1" TargetMode="External"/><Relationship Id="rId11" Type="http://schemas.openxmlformats.org/officeDocument/2006/relationships/hyperlink" Target="https://doi.org/10.1080/09571736.2016.1198098" TargetMode="External"/><Relationship Id="rId5" Type="http://schemas.openxmlformats.org/officeDocument/2006/relationships/hyperlink" Target="https://doi.org/10.1177/1461445605054407" TargetMode="External"/><Relationship Id="rId15" Type="http://schemas.openxmlformats.org/officeDocument/2006/relationships/hyperlink" Target="http://site.ebrary.com/id/10166449" TargetMode="External"/><Relationship Id="rId10" Type="http://schemas.openxmlformats.org/officeDocument/2006/relationships/hyperlink" Target="https://doi.org/10.1111/flan.12037" TargetMode="External"/><Relationship Id="rId4" Type="http://schemas.openxmlformats.org/officeDocument/2006/relationships/hyperlink" Target="https://doi.org/10.3406/lfr.1977.4815" TargetMode="External"/><Relationship Id="rId9" Type="http://schemas.openxmlformats.org/officeDocument/2006/relationships/hyperlink" Target="https://doi.org/10.1017/S026144481800023X" TargetMode="External"/><Relationship Id="rId14" Type="http://schemas.openxmlformats.org/officeDocument/2006/relationships/hyperlink" Target="https://doi.org/10.1017/S026144481800026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8B39F6-4CF6-CA48-8BF8-8EE20B4CF54F}"/>
              </a:ext>
            </a:extLst>
          </p:cNvPr>
          <p:cNvSpPr>
            <a:spLocks noGrp="1"/>
          </p:cNvSpPr>
          <p:nvPr>
            <p:ph type="ctrTitle"/>
          </p:nvPr>
        </p:nvSpPr>
        <p:spPr>
          <a:xfrm>
            <a:off x="1914293" y="669074"/>
            <a:ext cx="9144000" cy="4226311"/>
          </a:xfrm>
        </p:spPr>
        <p:txBody>
          <a:bodyPr>
            <a:noAutofit/>
          </a:bodyPr>
          <a:lstStyle/>
          <a:p>
            <a:r>
              <a:rPr lang="fr-FR" sz="3500" cap="none" dirty="0"/>
              <a:t>Partir en Angleterre dans le cadre de la </a:t>
            </a:r>
            <a:r>
              <a:rPr lang="fr-FR" sz="3500" b="1" cap="none" dirty="0"/>
              <a:t>maturité bilingue </a:t>
            </a:r>
            <a:r>
              <a:rPr lang="fr-FR" sz="3500" cap="none" dirty="0"/>
              <a:t>français-anglais: </a:t>
            </a:r>
            <a:br>
              <a:rPr lang="fr-FR" sz="3500" cap="none" dirty="0"/>
            </a:br>
            <a:r>
              <a:rPr lang="fr-FR" sz="3500" b="1" cap="none" dirty="0"/>
              <a:t>Un programme d’accompagnement</a:t>
            </a:r>
            <a:r>
              <a:rPr lang="fr-FR" sz="3500" cap="none" dirty="0"/>
              <a:t> pour les élèves avant, pendant et après leur séjour</a:t>
            </a:r>
            <a:br>
              <a:rPr lang="fr-FR" sz="3500" cap="none" dirty="0"/>
            </a:br>
            <a:r>
              <a:rPr lang="fr-FR" sz="3500" cap="none" dirty="0"/>
              <a:t>pour négocier au mieux leurs nouvelles </a:t>
            </a:r>
            <a:r>
              <a:rPr lang="fr-FR" sz="3500" b="1" cap="none" dirty="0"/>
              <a:t>identités sociales et culturelles</a:t>
            </a:r>
          </a:p>
        </p:txBody>
      </p:sp>
      <p:sp>
        <p:nvSpPr>
          <p:cNvPr id="3" name="Sous-titre 2">
            <a:extLst>
              <a:ext uri="{FF2B5EF4-FFF2-40B4-BE49-F238E27FC236}">
                <a16:creationId xmlns:a16="http://schemas.microsoft.com/office/drawing/2014/main" id="{D3D009B4-FF5B-CA4E-A8CE-69B92E3C5770}"/>
              </a:ext>
            </a:extLst>
          </p:cNvPr>
          <p:cNvSpPr>
            <a:spLocks noGrp="1"/>
          </p:cNvSpPr>
          <p:nvPr>
            <p:ph type="subTitle" idx="1"/>
          </p:nvPr>
        </p:nvSpPr>
        <p:spPr>
          <a:xfrm>
            <a:off x="330820" y="5664821"/>
            <a:ext cx="8653346" cy="747131"/>
          </a:xfrm>
        </p:spPr>
        <p:txBody>
          <a:bodyPr>
            <a:normAutofit/>
          </a:bodyPr>
          <a:lstStyle/>
          <a:p>
            <a:r>
              <a:rPr lang="fr-FR" dirty="0"/>
              <a:t>Murielle Ferry, </a:t>
            </a:r>
            <a:r>
              <a:rPr lang="fr-FR" i="1" dirty="0"/>
              <a:t>UER LC, HEP Vaud</a:t>
            </a:r>
            <a:r>
              <a:rPr lang="fr-FR" dirty="0"/>
              <a:t> et </a:t>
            </a:r>
            <a:r>
              <a:rPr lang="fr-FR" i="1" dirty="0"/>
              <a:t>UNIL</a:t>
            </a:r>
          </a:p>
        </p:txBody>
      </p:sp>
    </p:spTree>
    <p:extLst>
      <p:ext uri="{BB962C8B-B14F-4D97-AF65-F5344CB8AC3E}">
        <p14:creationId xmlns:p14="http://schemas.microsoft.com/office/powerpoint/2010/main" val="3409219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80804-B815-544F-B9FC-7EE6D0E4167E}"/>
              </a:ext>
            </a:extLst>
          </p:cNvPr>
          <p:cNvSpPr>
            <a:spLocks noGrp="1"/>
          </p:cNvSpPr>
          <p:nvPr>
            <p:ph type="title"/>
          </p:nvPr>
        </p:nvSpPr>
        <p:spPr>
          <a:xfrm>
            <a:off x="1371599" y="160867"/>
            <a:ext cx="9601200" cy="753533"/>
          </a:xfrm>
        </p:spPr>
        <p:txBody>
          <a:bodyPr>
            <a:normAutofit/>
          </a:bodyPr>
          <a:lstStyle/>
          <a:p>
            <a:r>
              <a:rPr lang="fr-FR" sz="3500" b="1" dirty="0"/>
              <a:t>Projet 2.0: </a:t>
            </a:r>
            <a:r>
              <a:rPr lang="fr-FR" sz="3500" dirty="0"/>
              <a:t>Récolte des premières données</a:t>
            </a:r>
          </a:p>
        </p:txBody>
      </p:sp>
      <p:pic>
        <p:nvPicPr>
          <p:cNvPr id="4" name="Espace réservé du contenu 3">
            <a:extLst>
              <a:ext uri="{FF2B5EF4-FFF2-40B4-BE49-F238E27FC236}">
                <a16:creationId xmlns:a16="http://schemas.microsoft.com/office/drawing/2014/main" id="{81FE0AA7-23F0-0F45-AE7E-8A567B857236}"/>
              </a:ext>
            </a:extLst>
          </p:cNvPr>
          <p:cNvPicPr>
            <a:picLocks noGrp="1" noChangeAspect="1"/>
          </p:cNvPicPr>
          <p:nvPr>
            <p:ph idx="1"/>
          </p:nvPr>
        </p:nvPicPr>
        <p:blipFill>
          <a:blip r:embed="rId3"/>
          <a:stretch>
            <a:fillRect/>
          </a:stretch>
        </p:blipFill>
        <p:spPr>
          <a:xfrm>
            <a:off x="1013861" y="712694"/>
            <a:ext cx="10899089" cy="6145306"/>
          </a:xfrm>
          <a:prstGeom prst="rect">
            <a:avLst/>
          </a:prstGeom>
        </p:spPr>
      </p:pic>
    </p:spTree>
    <p:extLst>
      <p:ext uri="{BB962C8B-B14F-4D97-AF65-F5344CB8AC3E}">
        <p14:creationId xmlns:p14="http://schemas.microsoft.com/office/powerpoint/2010/main" val="2345973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80804-B815-544F-B9FC-7EE6D0E4167E}"/>
              </a:ext>
            </a:extLst>
          </p:cNvPr>
          <p:cNvSpPr>
            <a:spLocks noGrp="1"/>
          </p:cNvSpPr>
          <p:nvPr>
            <p:ph type="title"/>
          </p:nvPr>
        </p:nvSpPr>
        <p:spPr>
          <a:xfrm>
            <a:off x="1371599" y="237067"/>
            <a:ext cx="9601200" cy="753533"/>
          </a:xfrm>
        </p:spPr>
        <p:txBody>
          <a:bodyPr>
            <a:normAutofit/>
          </a:bodyPr>
          <a:lstStyle/>
          <a:p>
            <a:r>
              <a:rPr lang="fr-FR" sz="3500" b="1" dirty="0"/>
              <a:t>Projet 2.0: </a:t>
            </a:r>
            <a:r>
              <a:rPr lang="fr-FR" sz="3500" dirty="0"/>
              <a:t>Questions et problèmes</a:t>
            </a:r>
          </a:p>
        </p:txBody>
      </p:sp>
      <p:sp>
        <p:nvSpPr>
          <p:cNvPr id="5" name="Espace réservé du contenu 4">
            <a:extLst>
              <a:ext uri="{FF2B5EF4-FFF2-40B4-BE49-F238E27FC236}">
                <a16:creationId xmlns:a16="http://schemas.microsoft.com/office/drawing/2014/main" id="{D73C65C6-CC16-B34D-949F-A4229197BC86}"/>
              </a:ext>
            </a:extLst>
          </p:cNvPr>
          <p:cNvSpPr>
            <a:spLocks noGrp="1"/>
          </p:cNvSpPr>
          <p:nvPr>
            <p:ph idx="1"/>
          </p:nvPr>
        </p:nvSpPr>
        <p:spPr>
          <a:xfrm>
            <a:off x="1371599" y="1183341"/>
            <a:ext cx="9816353" cy="5310449"/>
          </a:xfrm>
        </p:spPr>
        <p:txBody>
          <a:bodyPr>
            <a:normAutofit/>
          </a:bodyPr>
          <a:lstStyle/>
          <a:p>
            <a:r>
              <a:rPr lang="fr-FR" sz="2800" dirty="0"/>
              <a:t>Que vais-je pouvoir faire de ces données ? Aspect déstabilisant (même si également stimulant) des données qui ne ressemblent pas à ce que l’on attendait.</a:t>
            </a:r>
          </a:p>
          <a:p>
            <a:r>
              <a:rPr lang="fr-FR" sz="2800" dirty="0"/>
              <a:t>Vais-je pouvoir répondre à ma question de recherche actuelle qui vise à évaluer le programme d’accompagnement ? Si oui, les données récoltées jusqu’à maintenant ne sont-elles pas que des données « secondaires »? Si non, vers quoi réorienter mes questions de recherche? </a:t>
            </a:r>
          </a:p>
          <a:p>
            <a:r>
              <a:rPr lang="fr-FR" sz="2800" dirty="0"/>
              <a:t>Réalité des adolescents très loin des considérations académiques et de mes lectures actuelles en lien avec mon cadre théorique, comment ne pas se perdre dans ce « grand-écart »?</a:t>
            </a:r>
          </a:p>
        </p:txBody>
      </p:sp>
    </p:spTree>
    <p:extLst>
      <p:ext uri="{BB962C8B-B14F-4D97-AF65-F5344CB8AC3E}">
        <p14:creationId xmlns:p14="http://schemas.microsoft.com/office/powerpoint/2010/main" val="3044210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52B740-BA36-0E4C-B634-1C60F9F524A4}"/>
              </a:ext>
            </a:extLst>
          </p:cNvPr>
          <p:cNvSpPr>
            <a:spLocks noGrp="1"/>
          </p:cNvSpPr>
          <p:nvPr>
            <p:ph type="title"/>
          </p:nvPr>
        </p:nvSpPr>
        <p:spPr>
          <a:xfrm>
            <a:off x="1371600" y="1667933"/>
            <a:ext cx="9601200" cy="2683933"/>
          </a:xfrm>
        </p:spPr>
        <p:txBody>
          <a:bodyPr>
            <a:normAutofit fontScale="90000"/>
          </a:bodyPr>
          <a:lstStyle/>
          <a:p>
            <a:r>
              <a:rPr lang="fr-FR" dirty="0"/>
              <a:t>Merci de votre attention et de vos questions, doutes, interrogations, critiques, remarques et suggestions qui me feront avancer!</a:t>
            </a:r>
            <a:br>
              <a:rPr lang="fr-FR" dirty="0"/>
            </a:br>
            <a:endParaRPr lang="fr-FR" dirty="0"/>
          </a:p>
        </p:txBody>
      </p:sp>
    </p:spTree>
    <p:extLst>
      <p:ext uri="{BB962C8B-B14F-4D97-AF65-F5344CB8AC3E}">
        <p14:creationId xmlns:p14="http://schemas.microsoft.com/office/powerpoint/2010/main" val="1992041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01B5FF-3922-AE4E-8A80-80D7344D1128}"/>
              </a:ext>
            </a:extLst>
          </p:cNvPr>
          <p:cNvSpPr>
            <a:spLocks noGrp="1"/>
          </p:cNvSpPr>
          <p:nvPr>
            <p:ph type="title"/>
          </p:nvPr>
        </p:nvSpPr>
        <p:spPr>
          <a:xfrm>
            <a:off x="1371600" y="177800"/>
            <a:ext cx="9601200" cy="804333"/>
          </a:xfrm>
        </p:spPr>
        <p:txBody>
          <a:bodyPr/>
          <a:lstStyle/>
          <a:p>
            <a:r>
              <a:rPr lang="fr-FR" dirty="0"/>
              <a:t>Bibliographie sélective</a:t>
            </a:r>
          </a:p>
        </p:txBody>
      </p:sp>
      <p:sp>
        <p:nvSpPr>
          <p:cNvPr id="3" name="Espace réservé du contenu 2">
            <a:extLst>
              <a:ext uri="{FF2B5EF4-FFF2-40B4-BE49-F238E27FC236}">
                <a16:creationId xmlns:a16="http://schemas.microsoft.com/office/drawing/2014/main" id="{5D6854E5-B996-834F-9935-3556C5FF86D7}"/>
              </a:ext>
            </a:extLst>
          </p:cNvPr>
          <p:cNvSpPr>
            <a:spLocks noGrp="1"/>
          </p:cNvSpPr>
          <p:nvPr>
            <p:ph idx="1"/>
          </p:nvPr>
        </p:nvSpPr>
        <p:spPr>
          <a:xfrm>
            <a:off x="1371600" y="982133"/>
            <a:ext cx="9601200" cy="5588000"/>
          </a:xfrm>
        </p:spPr>
        <p:txBody>
          <a:bodyPr>
            <a:normAutofit fontScale="40000" lnSpcReduction="20000"/>
          </a:bodyPr>
          <a:lstStyle/>
          <a:p>
            <a:r>
              <a:rPr lang="en-GB" dirty="0"/>
              <a:t>Benson, P., </a:t>
            </a:r>
            <a:r>
              <a:rPr lang="en-GB" dirty="0" err="1"/>
              <a:t>Barkhuizen</a:t>
            </a:r>
            <a:r>
              <a:rPr lang="en-GB" dirty="0"/>
              <a:t>, G., </a:t>
            </a:r>
            <a:r>
              <a:rPr lang="en-GB" dirty="0" err="1"/>
              <a:t>Bodycott</a:t>
            </a:r>
            <a:r>
              <a:rPr lang="en-GB" dirty="0"/>
              <a:t>, P., &amp; Brown, J. (2012). Study abroad and the development of second language identities. </a:t>
            </a:r>
            <a:r>
              <a:rPr lang="en-GB" i="1" dirty="0"/>
              <a:t>Applied Linguistics Review</a:t>
            </a:r>
            <a:r>
              <a:rPr lang="en-GB" dirty="0"/>
              <a:t>, </a:t>
            </a:r>
            <a:r>
              <a:rPr lang="en-GB" i="1" dirty="0"/>
              <a:t>3</a:t>
            </a:r>
            <a:r>
              <a:rPr lang="en-GB" dirty="0"/>
              <a:t>(1). </a:t>
            </a:r>
            <a:r>
              <a:rPr lang="en-GB" u="sng" dirty="0">
                <a:hlinkClick r:id="rId3"/>
              </a:rPr>
              <a:t>https://doi.org/10.1515/applirev-2012-0008</a:t>
            </a:r>
            <a:endParaRPr lang="fr-CH" dirty="0"/>
          </a:p>
          <a:p>
            <a:r>
              <a:rPr lang="en-GB" dirty="0"/>
              <a:t>Block, D. (2007). </a:t>
            </a:r>
            <a:r>
              <a:rPr lang="en-GB" i="1" dirty="0"/>
              <a:t>Second Language Identities</a:t>
            </a:r>
            <a:r>
              <a:rPr lang="en-GB" dirty="0"/>
              <a:t>. London: Bloomsbury Publishing PLC.</a:t>
            </a:r>
            <a:endParaRPr lang="fr-CH" dirty="0"/>
          </a:p>
          <a:p>
            <a:r>
              <a:rPr lang="en-GB" dirty="0"/>
              <a:t>Bourdieu, P. (1977a). </a:t>
            </a:r>
            <a:r>
              <a:rPr lang="fr-CH" dirty="0"/>
              <a:t>L’économie des échanges linguistiques. </a:t>
            </a:r>
            <a:r>
              <a:rPr lang="fr-CH" i="1" dirty="0"/>
              <a:t>Langue française</a:t>
            </a:r>
            <a:r>
              <a:rPr lang="fr-CH" dirty="0"/>
              <a:t>, </a:t>
            </a:r>
            <a:r>
              <a:rPr lang="fr-CH" i="1" dirty="0"/>
              <a:t>34</a:t>
            </a:r>
            <a:r>
              <a:rPr lang="fr-CH" dirty="0"/>
              <a:t>(1), 17–34. </a:t>
            </a:r>
            <a:r>
              <a:rPr lang="en-GB" u="sng" dirty="0">
                <a:hlinkClick r:id="rId4"/>
              </a:rPr>
              <a:t>https://doi.org/10.3406/lfr.1977.4815</a:t>
            </a:r>
            <a:endParaRPr lang="en-GB" u="sng" dirty="0"/>
          </a:p>
          <a:p>
            <a:r>
              <a:rPr lang="en-GB" dirty="0" err="1"/>
              <a:t>Bucholtz</a:t>
            </a:r>
            <a:r>
              <a:rPr lang="en-GB" dirty="0"/>
              <a:t>, M., &amp; Hall, K. (2005). Identity and interaction: a sociocultural linguistic approach. </a:t>
            </a:r>
            <a:r>
              <a:rPr lang="en-GB" i="1" dirty="0"/>
              <a:t>Discourse Studies</a:t>
            </a:r>
            <a:r>
              <a:rPr lang="en-GB" dirty="0"/>
              <a:t>, </a:t>
            </a:r>
            <a:r>
              <a:rPr lang="en-GB" i="1" dirty="0"/>
              <a:t>7</a:t>
            </a:r>
            <a:r>
              <a:rPr lang="en-GB" dirty="0"/>
              <a:t>(4–5), 585–614. </a:t>
            </a:r>
            <a:r>
              <a:rPr lang="en-GB" u="sng" dirty="0">
                <a:hlinkClick r:id="rId5"/>
              </a:rPr>
              <a:t>https://doi.org/10.1177/1461445605054407</a:t>
            </a:r>
            <a:endParaRPr lang="fr-CH" dirty="0"/>
          </a:p>
          <a:p>
            <a:r>
              <a:rPr lang="en-GB" dirty="0"/>
              <a:t>Byram, M. (1997). </a:t>
            </a:r>
            <a:r>
              <a:rPr lang="en-GB" i="1" dirty="0"/>
              <a:t>Teaching and assessing intercultural communicative competence</a:t>
            </a:r>
            <a:r>
              <a:rPr lang="en-GB" dirty="0"/>
              <a:t>. Clevedon ; Philadelphia: Multilingual Matters.</a:t>
            </a:r>
            <a:endParaRPr lang="fr-CH" dirty="0"/>
          </a:p>
          <a:p>
            <a:r>
              <a:rPr lang="en-GB" dirty="0" err="1"/>
              <a:t>Canale</a:t>
            </a:r>
            <a:r>
              <a:rPr lang="en-GB" dirty="0"/>
              <a:t>, M., &amp; Swain, M. (1980). Theoretical Bases of Communicative Approaches to Second Language Teaching and Testing. </a:t>
            </a:r>
            <a:r>
              <a:rPr lang="en-GB" i="1" dirty="0"/>
              <a:t>Applied Linguistics</a:t>
            </a:r>
            <a:r>
              <a:rPr lang="en-GB" dirty="0"/>
              <a:t>, </a:t>
            </a:r>
            <a:r>
              <a:rPr lang="en-GB" i="1" dirty="0"/>
              <a:t>I</a:t>
            </a:r>
            <a:r>
              <a:rPr lang="en-GB" dirty="0"/>
              <a:t>(1), 1–47. </a:t>
            </a:r>
            <a:r>
              <a:rPr lang="en-GB" u="sng" dirty="0">
                <a:hlinkClick r:id="rId6"/>
              </a:rPr>
              <a:t>https://doi.org/10.1093/applin/I.1.1</a:t>
            </a:r>
            <a:endParaRPr lang="fr-CH" dirty="0"/>
          </a:p>
          <a:p>
            <a:r>
              <a:rPr lang="en-GB" dirty="0" err="1"/>
              <a:t>Collentine</a:t>
            </a:r>
            <a:r>
              <a:rPr lang="en-GB" dirty="0"/>
              <a:t>, J. (2011). Study Abroad </a:t>
            </a:r>
            <a:r>
              <a:rPr lang="en-GB" dirty="0" err="1"/>
              <a:t>Reasearch</a:t>
            </a:r>
            <a:r>
              <a:rPr lang="en-GB" dirty="0"/>
              <a:t>: Findings, Implications, and Future Directions. In M. H. Long &amp; C. J. Doughty (Eds.), </a:t>
            </a:r>
            <a:r>
              <a:rPr lang="en-GB" i="1" dirty="0"/>
              <a:t>The Handbook of Language Teaching</a:t>
            </a:r>
            <a:r>
              <a:rPr lang="en-GB" dirty="0"/>
              <a:t> (pp. 218–233). Oxford: Blackwell.</a:t>
            </a:r>
          </a:p>
          <a:p>
            <a:r>
              <a:rPr lang="en-GB" dirty="0"/>
              <a:t>Cook, V. (1999). Going beyond the Native Speaker in Language Teaching. </a:t>
            </a:r>
            <a:r>
              <a:rPr lang="en-GB" i="1" dirty="0"/>
              <a:t>TESOL Quarterly</a:t>
            </a:r>
            <a:r>
              <a:rPr lang="en-GB" dirty="0"/>
              <a:t>, </a:t>
            </a:r>
            <a:r>
              <a:rPr lang="en-GB" i="1" dirty="0"/>
              <a:t>33</a:t>
            </a:r>
            <a:r>
              <a:rPr lang="en-GB" dirty="0"/>
              <a:t>(2), 185. </a:t>
            </a:r>
            <a:r>
              <a:rPr lang="en-GB" u="sng" dirty="0">
                <a:hlinkClick r:id="rId7"/>
              </a:rPr>
              <a:t>https://doi.org/10.2307/3587717</a:t>
            </a:r>
            <a:endParaRPr lang="fr-CH" dirty="0"/>
          </a:p>
          <a:p>
            <a:r>
              <a:rPr lang="en-GB" dirty="0" err="1"/>
              <a:t>Darvin</a:t>
            </a:r>
            <a:r>
              <a:rPr lang="en-GB" dirty="0"/>
              <a:t>, R., &amp; Norton, B. (2015). Identity and a Model of Investment in Applied Linguistics. </a:t>
            </a:r>
            <a:r>
              <a:rPr lang="en-GB" i="1" dirty="0"/>
              <a:t>Annual Review of Applied Linguistics</a:t>
            </a:r>
            <a:r>
              <a:rPr lang="en-GB" dirty="0"/>
              <a:t>, </a:t>
            </a:r>
            <a:r>
              <a:rPr lang="en-GB" i="1" dirty="0"/>
              <a:t>35</a:t>
            </a:r>
            <a:r>
              <a:rPr lang="en-GB" dirty="0"/>
              <a:t>, 36–56. </a:t>
            </a:r>
            <a:r>
              <a:rPr lang="en-GB" u="sng" dirty="0">
                <a:hlinkClick r:id="rId8"/>
              </a:rPr>
              <a:t>https://doi.org/10.1017/S0267190514000191</a:t>
            </a:r>
            <a:endParaRPr lang="fr-CH" dirty="0"/>
          </a:p>
          <a:p>
            <a:r>
              <a:rPr lang="en-GB" dirty="0" err="1"/>
              <a:t>Elmiger</a:t>
            </a:r>
            <a:r>
              <a:rPr lang="en-GB" dirty="0"/>
              <a:t>, D. (2008). </a:t>
            </a:r>
            <a:r>
              <a:rPr lang="fr-CH" i="1" dirty="0"/>
              <a:t>La maturité bilingue en Suisse: La mise en œuvre variée d‘une innovation de la politique éducative</a:t>
            </a:r>
            <a:r>
              <a:rPr lang="fr-CH" dirty="0"/>
              <a:t>. Berne: Confédération Suisse: Secrétariat d’Etat à l’éducation et à la recherche SER.</a:t>
            </a:r>
          </a:p>
          <a:p>
            <a:r>
              <a:rPr lang="en-GB" dirty="0" err="1"/>
              <a:t>Isabelli</a:t>
            </a:r>
            <a:r>
              <a:rPr lang="en-GB" dirty="0"/>
              <a:t>-García, C., </a:t>
            </a:r>
            <a:r>
              <a:rPr lang="en-GB" dirty="0" err="1"/>
              <a:t>Bown</a:t>
            </a:r>
            <a:r>
              <a:rPr lang="en-GB" dirty="0"/>
              <a:t>, J., </a:t>
            </a:r>
            <a:r>
              <a:rPr lang="en-GB" dirty="0" err="1"/>
              <a:t>Plews</a:t>
            </a:r>
            <a:r>
              <a:rPr lang="en-GB" dirty="0"/>
              <a:t>, J. L., &amp; Dewey, D. P. (2018). Language learning and study abroad. </a:t>
            </a:r>
            <a:r>
              <a:rPr lang="en-GB" i="1" dirty="0"/>
              <a:t>Language Teaching</a:t>
            </a:r>
            <a:r>
              <a:rPr lang="en-GB" dirty="0"/>
              <a:t>, </a:t>
            </a:r>
            <a:r>
              <a:rPr lang="en-GB" i="1" dirty="0"/>
              <a:t>51</a:t>
            </a:r>
            <a:r>
              <a:rPr lang="en-GB" dirty="0"/>
              <a:t>(04), 439–484. </a:t>
            </a:r>
            <a:r>
              <a:rPr lang="en-GB" u="sng" dirty="0">
                <a:hlinkClick r:id="rId9"/>
              </a:rPr>
              <a:t>https://doi.org/10.1017/S026144481800023X</a:t>
            </a:r>
            <a:endParaRPr lang="fr-CH" dirty="0"/>
          </a:p>
          <a:p>
            <a:r>
              <a:rPr lang="en-GB" dirty="0"/>
              <a:t>Jackson, J. (2008). </a:t>
            </a:r>
            <a:r>
              <a:rPr lang="en-GB" i="1" dirty="0"/>
              <a:t>Language, identity, and study abroad: sociocultural perspectives</a:t>
            </a:r>
            <a:r>
              <a:rPr lang="en-GB" dirty="0"/>
              <a:t>. London ; Oakville: Equinox Pub.</a:t>
            </a:r>
            <a:endParaRPr lang="fr-CH" dirty="0"/>
          </a:p>
          <a:p>
            <a:r>
              <a:rPr lang="en-GB" dirty="0" err="1"/>
              <a:t>Kinginger</a:t>
            </a:r>
            <a:r>
              <a:rPr lang="en-GB" dirty="0"/>
              <a:t>, C. (2013). Identity and Language Learning in Study Abroad: Identity and Language Learning in Study Abroad. </a:t>
            </a:r>
            <a:r>
              <a:rPr lang="en-GB" i="1" dirty="0"/>
              <a:t>Foreign Language Annals</a:t>
            </a:r>
            <a:r>
              <a:rPr lang="en-GB" dirty="0"/>
              <a:t>, </a:t>
            </a:r>
            <a:r>
              <a:rPr lang="en-GB" i="1" dirty="0"/>
              <a:t>46</a:t>
            </a:r>
            <a:r>
              <a:rPr lang="en-GB" dirty="0"/>
              <a:t>(3), 339–358. </a:t>
            </a:r>
            <a:r>
              <a:rPr lang="en-GB" u="sng" dirty="0">
                <a:hlinkClick r:id="rId10"/>
              </a:rPr>
              <a:t>https://doi.org/10.1111/flan.12037</a:t>
            </a:r>
            <a:endParaRPr lang="fr-CH" dirty="0"/>
          </a:p>
          <a:p>
            <a:r>
              <a:rPr lang="en-GB" dirty="0"/>
              <a:t>Kubota, R. (2016). The social imaginary of study abroad: complexities and contradictions. </a:t>
            </a:r>
            <a:r>
              <a:rPr lang="en-GB" i="1" dirty="0"/>
              <a:t>The Language Learning Journal</a:t>
            </a:r>
            <a:r>
              <a:rPr lang="en-GB" dirty="0"/>
              <a:t>, </a:t>
            </a:r>
            <a:r>
              <a:rPr lang="en-GB" i="1" dirty="0"/>
              <a:t>44</a:t>
            </a:r>
            <a:r>
              <a:rPr lang="en-GB" dirty="0"/>
              <a:t>(3), 347–357. </a:t>
            </a:r>
            <a:r>
              <a:rPr lang="en-GB" u="sng" dirty="0">
                <a:hlinkClick r:id="rId11"/>
              </a:rPr>
              <a:t>https://doi.org/10.1080/09571736.2016.1198098</a:t>
            </a:r>
            <a:endParaRPr lang="fr-CH" dirty="0"/>
          </a:p>
          <a:p>
            <a:r>
              <a:rPr lang="en-GB" dirty="0"/>
              <a:t>Norton, B. (2012). Identity and Second Language Acquisition. In C. Chapelle (Ed.), </a:t>
            </a:r>
            <a:r>
              <a:rPr lang="en-GB" i="1" dirty="0"/>
              <a:t>The </a:t>
            </a:r>
            <a:r>
              <a:rPr lang="en-GB" i="1" dirty="0" err="1"/>
              <a:t>Encyclopedia</a:t>
            </a:r>
            <a:r>
              <a:rPr lang="en-GB" i="1" dirty="0"/>
              <a:t> of Applied Linguistics</a:t>
            </a:r>
            <a:r>
              <a:rPr lang="en-GB" dirty="0"/>
              <a:t>. Hoboken, NJ, USA: John Wiley &amp; Sons, Inc. </a:t>
            </a:r>
            <a:r>
              <a:rPr lang="en-GB" u="sng" dirty="0">
                <a:hlinkClick r:id="rId12"/>
              </a:rPr>
              <a:t>https://doi.org/10.1002/9781405198431.wbeal0521</a:t>
            </a:r>
            <a:endParaRPr lang="fr-CH" dirty="0"/>
          </a:p>
          <a:p>
            <a:r>
              <a:rPr lang="en-GB" dirty="0"/>
              <a:t>Norton, B. (2013). </a:t>
            </a:r>
            <a:r>
              <a:rPr lang="en-GB" i="1" dirty="0"/>
              <a:t>Identity and language learning: extending the conversation</a:t>
            </a:r>
            <a:r>
              <a:rPr lang="en-GB" dirty="0"/>
              <a:t> (Second Edition). Bristol: Multilingual Matters.</a:t>
            </a:r>
            <a:endParaRPr lang="fr-CH" dirty="0"/>
          </a:p>
          <a:p>
            <a:r>
              <a:rPr lang="en-GB" dirty="0"/>
              <a:t>Norton Peirce, B. (1995). Social Identity, Investment, and Language Learning. </a:t>
            </a:r>
            <a:r>
              <a:rPr lang="en-GB" i="1" dirty="0"/>
              <a:t>TESOL Quarterly</a:t>
            </a:r>
            <a:r>
              <a:rPr lang="en-GB" dirty="0"/>
              <a:t>, </a:t>
            </a:r>
            <a:r>
              <a:rPr lang="en-GB" i="1" dirty="0"/>
              <a:t>29</a:t>
            </a:r>
            <a:r>
              <a:rPr lang="en-GB" dirty="0"/>
              <a:t>(1), 9–31.</a:t>
            </a:r>
            <a:endParaRPr lang="fr-CH" dirty="0"/>
          </a:p>
          <a:p>
            <a:r>
              <a:rPr lang="en-GB" dirty="0"/>
              <a:t>Pellegrino </a:t>
            </a:r>
            <a:r>
              <a:rPr lang="en-GB" dirty="0" err="1"/>
              <a:t>Aveni</a:t>
            </a:r>
            <a:r>
              <a:rPr lang="en-GB" dirty="0"/>
              <a:t>, V. A. (2005). </a:t>
            </a:r>
            <a:r>
              <a:rPr lang="en-GB" i="1" dirty="0"/>
              <a:t>Study abroad and second language use: constructing the self</a:t>
            </a:r>
            <a:r>
              <a:rPr lang="en-GB" dirty="0"/>
              <a:t>. Cambridge ; New York: Cambridge University Press.</a:t>
            </a:r>
            <a:endParaRPr lang="fr-CH" dirty="0"/>
          </a:p>
          <a:p>
            <a:r>
              <a:rPr lang="en-GB" dirty="0"/>
              <a:t>Sussman, N. M. (2002). Testing the cultural identity model of the cultural transition cycle: sojourners return home. </a:t>
            </a:r>
            <a:r>
              <a:rPr lang="en-GB" i="1" dirty="0"/>
              <a:t>International Journal of Intercultural Relations</a:t>
            </a:r>
            <a:r>
              <a:rPr lang="en-GB" dirty="0"/>
              <a:t>, </a:t>
            </a:r>
            <a:r>
              <a:rPr lang="en-GB" i="1" dirty="0"/>
              <a:t>26</a:t>
            </a:r>
            <a:r>
              <a:rPr lang="en-GB" dirty="0"/>
              <a:t>(4), 391–408. </a:t>
            </a:r>
            <a:r>
              <a:rPr lang="en-GB" u="sng" dirty="0">
                <a:hlinkClick r:id="rId13"/>
              </a:rPr>
              <a:t>https://doi.org/10.1016/S0147-1767(02)00013-5</a:t>
            </a:r>
            <a:endParaRPr lang="fr-CH" dirty="0"/>
          </a:p>
          <a:p>
            <a:r>
              <a:rPr lang="en-GB" dirty="0"/>
              <a:t>Taguchi, N., &amp; </a:t>
            </a:r>
            <a:r>
              <a:rPr lang="en-GB" dirty="0" err="1"/>
              <a:t>Collentine</a:t>
            </a:r>
            <a:r>
              <a:rPr lang="en-GB" dirty="0"/>
              <a:t>, J. (2018). Language learning in a study-abroad context: Research agenda. </a:t>
            </a:r>
            <a:r>
              <a:rPr lang="en-GB" i="1" dirty="0"/>
              <a:t>Language Teaching</a:t>
            </a:r>
            <a:r>
              <a:rPr lang="en-GB" dirty="0"/>
              <a:t>, </a:t>
            </a:r>
            <a:r>
              <a:rPr lang="en-GB" i="1" dirty="0"/>
              <a:t>51</a:t>
            </a:r>
            <a:r>
              <a:rPr lang="en-GB" dirty="0"/>
              <a:t>(04), 553–566. </a:t>
            </a:r>
            <a:r>
              <a:rPr lang="en-GB" u="sng" dirty="0">
                <a:hlinkClick r:id="rId14"/>
              </a:rPr>
              <a:t>https://doi.org/10.1017/S0261444818000265</a:t>
            </a:r>
            <a:endParaRPr lang="fr-CH" dirty="0"/>
          </a:p>
          <a:p>
            <a:r>
              <a:rPr lang="en-GB" dirty="0" err="1"/>
              <a:t>Vande</a:t>
            </a:r>
            <a:r>
              <a:rPr lang="en-GB" dirty="0"/>
              <a:t> Berg, M., Paige, R. M., &amp; Lou, K. H. (Eds.). (2012). </a:t>
            </a:r>
            <a:r>
              <a:rPr lang="en-GB" i="1" dirty="0"/>
              <a:t>Student learning abroad: what our students are learning, what they’re not, and what we can do about it</a:t>
            </a:r>
            <a:r>
              <a:rPr lang="en-GB" dirty="0"/>
              <a:t> (1. </a:t>
            </a:r>
            <a:r>
              <a:rPr lang="en-GB" dirty="0" err="1"/>
              <a:t>ed</a:t>
            </a:r>
            <a:r>
              <a:rPr lang="en-GB" dirty="0"/>
              <a:t>). Sterling, </a:t>
            </a:r>
            <a:r>
              <a:rPr lang="en-GB" dirty="0" err="1"/>
              <a:t>Va</a:t>
            </a:r>
            <a:r>
              <a:rPr lang="en-GB" dirty="0"/>
              <a:t>: Stylus Publ.</a:t>
            </a:r>
          </a:p>
          <a:p>
            <a:r>
              <a:rPr lang="en-GB" dirty="0"/>
              <a:t>Ward, C. A., </a:t>
            </a:r>
            <a:r>
              <a:rPr lang="en-GB" dirty="0" err="1"/>
              <a:t>Bochner</a:t>
            </a:r>
            <a:r>
              <a:rPr lang="en-GB" dirty="0"/>
              <a:t>, S., &amp; Furnham, A. (2001). </a:t>
            </a:r>
            <a:r>
              <a:rPr lang="en-GB" i="1" dirty="0"/>
              <a:t>The psychology of culture shock</a:t>
            </a:r>
            <a:r>
              <a:rPr lang="en-GB" dirty="0"/>
              <a:t>. New York: Routledge. Retrieved from </a:t>
            </a:r>
            <a:r>
              <a:rPr lang="en-GB" u="sng" dirty="0">
                <a:hlinkClick r:id="rId15"/>
              </a:rPr>
              <a:t>http://site.ebrary.com/id/10166449</a:t>
            </a:r>
            <a:endParaRPr lang="fr-CH" dirty="0"/>
          </a:p>
          <a:p>
            <a:endParaRPr lang="fr-CH" dirty="0"/>
          </a:p>
          <a:p>
            <a:endParaRPr lang="fr-FR" dirty="0"/>
          </a:p>
        </p:txBody>
      </p:sp>
    </p:spTree>
    <p:extLst>
      <p:ext uri="{BB962C8B-B14F-4D97-AF65-F5344CB8AC3E}">
        <p14:creationId xmlns:p14="http://schemas.microsoft.com/office/powerpoint/2010/main" val="4030086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E0020B-B745-AF49-9D8C-41D7EE0D21EE}"/>
              </a:ext>
            </a:extLst>
          </p:cNvPr>
          <p:cNvSpPr>
            <a:spLocks noGrp="1"/>
          </p:cNvSpPr>
          <p:nvPr>
            <p:ph type="title"/>
          </p:nvPr>
        </p:nvSpPr>
        <p:spPr/>
        <p:txBody>
          <a:bodyPr/>
          <a:lstStyle/>
          <a:p>
            <a:r>
              <a:rPr lang="fr-FR" dirty="0"/>
              <a:t>Plan</a:t>
            </a:r>
          </a:p>
        </p:txBody>
      </p:sp>
      <p:sp>
        <p:nvSpPr>
          <p:cNvPr id="3" name="Espace réservé du contenu 2">
            <a:extLst>
              <a:ext uri="{FF2B5EF4-FFF2-40B4-BE49-F238E27FC236}">
                <a16:creationId xmlns:a16="http://schemas.microsoft.com/office/drawing/2014/main" id="{17C7A65E-1868-F747-8624-B796615C7C26}"/>
              </a:ext>
            </a:extLst>
          </p:cNvPr>
          <p:cNvSpPr>
            <a:spLocks noGrp="1"/>
          </p:cNvSpPr>
          <p:nvPr>
            <p:ph idx="1"/>
          </p:nvPr>
        </p:nvSpPr>
        <p:spPr>
          <a:xfrm>
            <a:off x="2589212" y="1320801"/>
            <a:ext cx="8915400" cy="4944532"/>
          </a:xfrm>
        </p:spPr>
        <p:txBody>
          <a:bodyPr>
            <a:normAutofit/>
          </a:bodyPr>
          <a:lstStyle/>
          <a:p>
            <a:pPr marL="457200" indent="-457200">
              <a:buFont typeface="+mj-lt"/>
              <a:buAutoNum type="arabicPeriod"/>
            </a:pPr>
            <a:r>
              <a:rPr lang="fr-FR" sz="2400" b="1" dirty="0"/>
              <a:t>Mon projet en bref</a:t>
            </a:r>
          </a:p>
          <a:p>
            <a:pPr marL="457200" indent="-457200">
              <a:buFont typeface="+mj-lt"/>
              <a:buAutoNum type="arabicPeriod"/>
            </a:pPr>
            <a:r>
              <a:rPr lang="fr-FR" sz="2400" b="1" dirty="0"/>
              <a:t>Projet 1.0 (2018-2019) </a:t>
            </a:r>
          </a:p>
          <a:p>
            <a:pPr marL="0" indent="0">
              <a:buNone/>
            </a:pPr>
            <a:r>
              <a:rPr lang="fr-FR" sz="2400" b="1" dirty="0"/>
              <a:t>	</a:t>
            </a:r>
            <a:r>
              <a:rPr lang="fr-FR" sz="2400" dirty="0"/>
              <a:t>Questions de recherche </a:t>
            </a:r>
          </a:p>
          <a:p>
            <a:pPr marL="0" indent="0">
              <a:buNone/>
            </a:pPr>
            <a:r>
              <a:rPr lang="fr-FR" sz="2400" dirty="0"/>
              <a:t>	Eléments du cadre théorique</a:t>
            </a:r>
          </a:p>
          <a:p>
            <a:pPr marL="0" indent="0">
              <a:buNone/>
            </a:pPr>
            <a:r>
              <a:rPr lang="fr-FR" sz="2400" dirty="0"/>
              <a:t>	Méthodologie</a:t>
            </a:r>
          </a:p>
          <a:p>
            <a:pPr marL="457200" indent="-457200">
              <a:buFont typeface="+mj-lt"/>
              <a:buAutoNum type="arabicPeriod" startAt="3"/>
            </a:pPr>
            <a:r>
              <a:rPr lang="fr-FR" sz="2400" b="1" dirty="0"/>
              <a:t>Projet 2.0 (2019-2020)</a:t>
            </a:r>
          </a:p>
          <a:p>
            <a:pPr marL="0" indent="0">
              <a:buNone/>
            </a:pPr>
            <a:r>
              <a:rPr lang="fr-FR" sz="2400" dirty="0"/>
              <a:t>	Mise en place du programme </a:t>
            </a:r>
          </a:p>
          <a:p>
            <a:pPr marL="0" indent="0">
              <a:buNone/>
            </a:pPr>
            <a:r>
              <a:rPr lang="fr-FR" sz="2400" dirty="0"/>
              <a:t>	Récolte des premières données</a:t>
            </a:r>
          </a:p>
          <a:p>
            <a:pPr marL="0" indent="0">
              <a:buNone/>
            </a:pPr>
            <a:r>
              <a:rPr lang="fr-FR" sz="2400" dirty="0"/>
              <a:t>	Questions et problèmes </a:t>
            </a:r>
          </a:p>
        </p:txBody>
      </p:sp>
    </p:spTree>
    <p:extLst>
      <p:ext uri="{BB962C8B-B14F-4D97-AF65-F5344CB8AC3E}">
        <p14:creationId xmlns:p14="http://schemas.microsoft.com/office/powerpoint/2010/main" val="1791504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19E76A-52F2-1245-BCC1-1ECEA17F767E}"/>
              </a:ext>
            </a:extLst>
          </p:cNvPr>
          <p:cNvSpPr>
            <a:spLocks noGrp="1"/>
          </p:cNvSpPr>
          <p:nvPr>
            <p:ph type="title"/>
          </p:nvPr>
        </p:nvSpPr>
        <p:spPr>
          <a:xfrm>
            <a:off x="1371600" y="355600"/>
            <a:ext cx="9601200" cy="745068"/>
          </a:xfrm>
        </p:spPr>
        <p:txBody>
          <a:bodyPr/>
          <a:lstStyle/>
          <a:p>
            <a:r>
              <a:rPr lang="fr-FR" dirty="0"/>
              <a:t>Mon projet en bref…</a:t>
            </a:r>
          </a:p>
        </p:txBody>
      </p:sp>
      <p:sp>
        <p:nvSpPr>
          <p:cNvPr id="3" name="Espace réservé du contenu 2">
            <a:extLst>
              <a:ext uri="{FF2B5EF4-FFF2-40B4-BE49-F238E27FC236}">
                <a16:creationId xmlns:a16="http://schemas.microsoft.com/office/drawing/2014/main" id="{A8898D09-2D9E-574B-BE41-8C703419AA08}"/>
              </a:ext>
            </a:extLst>
          </p:cNvPr>
          <p:cNvSpPr>
            <a:spLocks noGrp="1"/>
          </p:cNvSpPr>
          <p:nvPr>
            <p:ph idx="1"/>
          </p:nvPr>
        </p:nvSpPr>
        <p:spPr>
          <a:xfrm>
            <a:off x="1371599" y="1100668"/>
            <a:ext cx="10453607" cy="5757332"/>
          </a:xfrm>
        </p:spPr>
        <p:txBody>
          <a:bodyPr>
            <a:normAutofit fontScale="92500" lnSpcReduction="20000"/>
          </a:bodyPr>
          <a:lstStyle/>
          <a:p>
            <a:pPr marL="0" indent="0">
              <a:buNone/>
            </a:pPr>
            <a:r>
              <a:rPr lang="fr-FR" sz="2400" b="1" dirty="0"/>
              <a:t>Mots clés</a:t>
            </a:r>
            <a:endParaRPr lang="fr-FR" sz="2400" dirty="0"/>
          </a:p>
          <a:p>
            <a:r>
              <a:rPr lang="fr-FR" sz="2400" dirty="0"/>
              <a:t>Maturité bilingue français-anglais dans le canton de Vaud</a:t>
            </a:r>
          </a:p>
          <a:p>
            <a:r>
              <a:rPr lang="fr-FR" sz="2400" dirty="0"/>
              <a:t> </a:t>
            </a:r>
            <a:r>
              <a:rPr lang="fr-FR" sz="2400" dirty="0" err="1"/>
              <a:t>Gymnasien.ne.s</a:t>
            </a:r>
            <a:r>
              <a:rPr lang="fr-FR" sz="2400" dirty="0"/>
              <a:t> en immersion en Angleterre</a:t>
            </a:r>
          </a:p>
          <a:p>
            <a:r>
              <a:rPr lang="fr-FR" sz="2400" dirty="0"/>
              <a:t>Programme d’accompagnement</a:t>
            </a:r>
          </a:p>
          <a:p>
            <a:r>
              <a:rPr lang="fr-FR" sz="2400" dirty="0"/>
              <a:t>IDENTITE (comprise comme: multiple, changeante et constituée par et à travers la langue et située dans le contexte de l’interaction; </a:t>
            </a:r>
            <a:r>
              <a:rPr lang="fr-FR" sz="2400"/>
              <a:t>le lien </a:t>
            </a:r>
            <a:r>
              <a:rPr lang="fr-FR" sz="2400" dirty="0"/>
              <a:t>entre l’individu et la société, l’importance de l’</a:t>
            </a:r>
            <a:r>
              <a:rPr lang="fr-FR" sz="2400" dirty="0" err="1"/>
              <a:t>agentivité</a:t>
            </a:r>
            <a:r>
              <a:rPr lang="fr-FR" sz="2400" dirty="0"/>
              <a:t> et le poids des structures sociales)</a:t>
            </a:r>
          </a:p>
          <a:p>
            <a:pPr marL="0" indent="0">
              <a:buNone/>
            </a:pPr>
            <a:endParaRPr lang="fr-FR" sz="1300" dirty="0"/>
          </a:p>
          <a:p>
            <a:pPr marL="0" indent="0" algn="just">
              <a:buNone/>
            </a:pPr>
            <a:r>
              <a:rPr lang="fr-FR" sz="2400" b="1" dirty="0"/>
              <a:t>Pourquoi un programme d’accompagnement centré sur l’identité?</a:t>
            </a:r>
          </a:p>
          <a:p>
            <a:pPr algn="just"/>
            <a:r>
              <a:rPr lang="fr-FR" sz="2400" dirty="0"/>
              <a:t>En situation d’immersion, les individus sont inévitablement confrontés à des problèmes de redéfinition de leur identité (sociale et culturelle), dus à l’utilisation d’une </a:t>
            </a:r>
            <a:r>
              <a:rPr lang="fr-FR" sz="2400" b="1" dirty="0"/>
              <a:t>langue seconde</a:t>
            </a:r>
            <a:r>
              <a:rPr lang="fr-FR" sz="2400" dirty="0"/>
              <a:t>, au besoin </a:t>
            </a:r>
            <a:r>
              <a:rPr lang="fr-FR" sz="2400" b="1" dirty="0"/>
              <a:t>d’appartenance</a:t>
            </a:r>
            <a:r>
              <a:rPr lang="fr-FR" sz="2400" dirty="0"/>
              <a:t> à de nouvelles « communautés de pratiques » (Lave et </a:t>
            </a:r>
            <a:r>
              <a:rPr lang="fr-FR" sz="2400" dirty="0" err="1"/>
              <a:t>Wenger</a:t>
            </a:r>
            <a:r>
              <a:rPr lang="fr-FR" sz="2400" dirty="0"/>
              <a:t>, 1991) et à la confrontation à de </a:t>
            </a:r>
            <a:r>
              <a:rPr lang="fr-FR" sz="2400" b="1" dirty="0"/>
              <a:t>nouveaux codes sociaux et culturels</a:t>
            </a:r>
            <a:r>
              <a:rPr lang="fr-FR" sz="2400" dirty="0"/>
              <a:t>.</a:t>
            </a:r>
            <a:r>
              <a:rPr lang="fr-CH" sz="2400" dirty="0"/>
              <a:t> </a:t>
            </a:r>
            <a:endParaRPr lang="fr-FR" sz="2400" dirty="0"/>
          </a:p>
          <a:p>
            <a:pPr algn="just"/>
            <a:r>
              <a:rPr lang="fr-FR" sz="2400" dirty="0"/>
              <a:t>Pour maximiser le développement des compétences langagières, les élèves doivent se créer un maximum d’opportunités de contacts aves la langue. Pour ce faire, ils doivent être capables de négocier au mieux leur nouvelle identité sociale et culturelle. (</a:t>
            </a:r>
            <a:r>
              <a:rPr lang="fr-FR" sz="2400" dirty="0" err="1"/>
              <a:t>Kinginger</a:t>
            </a:r>
            <a:r>
              <a:rPr lang="fr-FR" sz="2400" dirty="0"/>
              <a:t>, 2013)</a:t>
            </a:r>
          </a:p>
          <a:p>
            <a:pPr marL="0" indent="0">
              <a:buNone/>
            </a:pPr>
            <a:endParaRPr lang="fr-FR" sz="2400" dirty="0"/>
          </a:p>
        </p:txBody>
      </p:sp>
    </p:spTree>
    <p:extLst>
      <p:ext uri="{BB962C8B-B14F-4D97-AF65-F5344CB8AC3E}">
        <p14:creationId xmlns:p14="http://schemas.microsoft.com/office/powerpoint/2010/main" val="1022039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60B073-2EC7-F94B-BFFE-EA726AB51C78}"/>
              </a:ext>
            </a:extLst>
          </p:cNvPr>
          <p:cNvSpPr>
            <a:spLocks noGrp="1"/>
          </p:cNvSpPr>
          <p:nvPr>
            <p:ph type="title"/>
          </p:nvPr>
        </p:nvSpPr>
        <p:spPr>
          <a:xfrm>
            <a:off x="1371599" y="347133"/>
            <a:ext cx="9789459" cy="770467"/>
          </a:xfrm>
        </p:spPr>
        <p:txBody>
          <a:bodyPr>
            <a:normAutofit/>
          </a:bodyPr>
          <a:lstStyle/>
          <a:p>
            <a:r>
              <a:rPr lang="fr-FR" sz="3500" b="1" dirty="0"/>
              <a:t>Projet 1.0: </a:t>
            </a:r>
            <a:r>
              <a:rPr lang="fr-FR" sz="3500" dirty="0"/>
              <a:t>Questions et hypothèses de recherche</a:t>
            </a:r>
          </a:p>
        </p:txBody>
      </p:sp>
      <p:sp>
        <p:nvSpPr>
          <p:cNvPr id="3" name="Espace réservé du contenu 2">
            <a:extLst>
              <a:ext uri="{FF2B5EF4-FFF2-40B4-BE49-F238E27FC236}">
                <a16:creationId xmlns:a16="http://schemas.microsoft.com/office/drawing/2014/main" id="{0F0A6189-BAE0-AA4B-95A4-997E8B53BEC0}"/>
              </a:ext>
            </a:extLst>
          </p:cNvPr>
          <p:cNvSpPr>
            <a:spLocks noGrp="1"/>
          </p:cNvSpPr>
          <p:nvPr>
            <p:ph idx="1"/>
          </p:nvPr>
        </p:nvSpPr>
        <p:spPr>
          <a:xfrm>
            <a:off x="1371599" y="1117600"/>
            <a:ext cx="10075333" cy="5632824"/>
          </a:xfrm>
        </p:spPr>
        <p:txBody>
          <a:bodyPr>
            <a:normAutofit lnSpcReduction="10000"/>
          </a:bodyPr>
          <a:lstStyle/>
          <a:p>
            <a:pPr marL="530352" lvl="1" indent="0">
              <a:buNone/>
            </a:pPr>
            <a:r>
              <a:rPr lang="fr-FR" b="1" dirty="0"/>
              <a:t>QUESTIONS</a:t>
            </a:r>
          </a:p>
          <a:p>
            <a:pPr marL="0" indent="0">
              <a:buNone/>
            </a:pPr>
            <a:r>
              <a:rPr lang="fr-FR" dirty="0"/>
              <a:t>1. Quels sont les effets d'un programme d’accompagnement centré sur l’identité sociale et culturelle sur la manière dont les élèves s’adaptent à leur vie dans le pays hôte puis se réadaptent à la vie suisse après leur séjour ? Quels éléments pratiques et théoriques du programme sont apparus plus pertinents aux élèves ? </a:t>
            </a:r>
            <a:endParaRPr lang="fr-CH" dirty="0"/>
          </a:p>
          <a:p>
            <a:pPr marL="0" indent="0">
              <a:buNone/>
            </a:pPr>
            <a:r>
              <a:rPr lang="fr-FR" dirty="0"/>
              <a:t>2. Le séjour à l'étranger est-il perçu différemment par les élèves qui ont suivi le programme d’accompagnement et par ceux qui ne l'ont pas suivi ? Est-ce que leurs récits d’adaptation et réadaptation expriment des expériences de même « qualité »? Ont-ils acquis les mêmes compétences métacognitives ? </a:t>
            </a:r>
          </a:p>
          <a:p>
            <a:pPr marL="0" indent="0">
              <a:buNone/>
            </a:pPr>
            <a:r>
              <a:rPr lang="fr-FR" b="1" dirty="0"/>
              <a:t>         </a:t>
            </a:r>
            <a:r>
              <a:rPr lang="fr-FR" b="1" i="1" dirty="0"/>
              <a:t>HYPOTHESES (= OBJECTIFS DU PROGRAMME)</a:t>
            </a:r>
          </a:p>
          <a:p>
            <a:pPr marL="0" indent="0">
              <a:buNone/>
            </a:pPr>
            <a:r>
              <a:rPr lang="fr-FR" dirty="0"/>
              <a:t>1. Les élèves rapporteront peu d'expériences négatives persistantes. Ils auront pris conscience des stratégies utiles pour surmonter ou éviter les difficultés d'interaction liées aux aspects sociaux et culturels ; Ils seront également capables d'analyser des situations selon différentes perspectives culturelles.</a:t>
            </a:r>
            <a:endParaRPr lang="fr-CH" dirty="0"/>
          </a:p>
          <a:p>
            <a:pPr marL="0" indent="0">
              <a:buNone/>
            </a:pPr>
            <a:r>
              <a:rPr lang="fr-FR" dirty="0"/>
              <a:t>2. Le élèves ayant participé au programme rapporteront moins d'expériences négatives persistantes que ceux qui ne l'ont pas suivi. Ils auront développé une plus grande conscience des stratégies utiles pour surmonter ou éviter les difficultés d'interaction liées aux aspects sociaux et culturels.</a:t>
            </a:r>
            <a:endParaRPr lang="fr-CH" b="1" i="1" dirty="0"/>
          </a:p>
          <a:p>
            <a:endParaRPr lang="fr-FR" dirty="0"/>
          </a:p>
        </p:txBody>
      </p:sp>
    </p:spTree>
    <p:extLst>
      <p:ext uri="{BB962C8B-B14F-4D97-AF65-F5344CB8AC3E}">
        <p14:creationId xmlns:p14="http://schemas.microsoft.com/office/powerpoint/2010/main" val="120063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32EAC5-25CB-D24A-A6D7-E44DA2C5D5E5}"/>
              </a:ext>
            </a:extLst>
          </p:cNvPr>
          <p:cNvSpPr>
            <a:spLocks noGrp="1"/>
          </p:cNvSpPr>
          <p:nvPr>
            <p:ph type="title"/>
          </p:nvPr>
        </p:nvSpPr>
        <p:spPr>
          <a:xfrm>
            <a:off x="1371600" y="330200"/>
            <a:ext cx="9601200" cy="804333"/>
          </a:xfrm>
        </p:spPr>
        <p:txBody>
          <a:bodyPr>
            <a:normAutofit/>
          </a:bodyPr>
          <a:lstStyle/>
          <a:p>
            <a:r>
              <a:rPr lang="fr-FR" sz="3200" b="1" dirty="0"/>
              <a:t>Projet 1.0: </a:t>
            </a:r>
            <a:r>
              <a:rPr lang="fr-FR" sz="3200" dirty="0"/>
              <a:t>Eléments du cadre théorique</a:t>
            </a:r>
            <a:endParaRPr lang="fr-FR" dirty="0"/>
          </a:p>
        </p:txBody>
      </p:sp>
      <p:graphicFrame>
        <p:nvGraphicFramePr>
          <p:cNvPr id="4" name="Espace réservé du contenu 3">
            <a:extLst>
              <a:ext uri="{FF2B5EF4-FFF2-40B4-BE49-F238E27FC236}">
                <a16:creationId xmlns:a16="http://schemas.microsoft.com/office/drawing/2014/main" id="{188F5524-8DD0-4142-A1F0-9F5B7147B89E}"/>
              </a:ext>
            </a:extLst>
          </p:cNvPr>
          <p:cNvGraphicFramePr>
            <a:graphicFrameLocks noGrp="1"/>
          </p:cNvGraphicFramePr>
          <p:nvPr>
            <p:ph idx="1"/>
            <p:extLst>
              <p:ext uri="{D42A27DB-BD31-4B8C-83A1-F6EECF244321}">
                <p14:modId xmlns:p14="http://schemas.microsoft.com/office/powerpoint/2010/main" val="1348249643"/>
              </p:ext>
            </p:extLst>
          </p:nvPr>
        </p:nvGraphicFramePr>
        <p:xfrm>
          <a:off x="1371600" y="1135062"/>
          <a:ext cx="9906000" cy="4378229"/>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624034077"/>
                    </a:ext>
                  </a:extLst>
                </a:gridCol>
                <a:gridCol w="7162800">
                  <a:extLst>
                    <a:ext uri="{9D8B030D-6E8A-4147-A177-3AD203B41FA5}">
                      <a16:colId xmlns:a16="http://schemas.microsoft.com/office/drawing/2014/main" val="2973259580"/>
                    </a:ext>
                  </a:extLst>
                </a:gridCol>
              </a:tblGrid>
              <a:tr h="745096">
                <a:tc gridSpan="2">
                  <a:txBody>
                    <a:bodyPr/>
                    <a:lstStyle/>
                    <a:p>
                      <a:pPr algn="l"/>
                      <a:r>
                        <a:rPr lang="fr-FR" sz="2800" dirty="0"/>
                        <a:t>Un programme centré sur l’identité sociale et culturelle</a:t>
                      </a:r>
                    </a:p>
                  </a:txBody>
                  <a:tcPr anchor="ctr"/>
                </a:tc>
                <a:tc hMerge="1">
                  <a:txBody>
                    <a:bodyPr/>
                    <a:lstStyle/>
                    <a:p>
                      <a:endParaRPr lang="fr-FR" dirty="0"/>
                    </a:p>
                  </a:txBody>
                  <a:tcPr/>
                </a:tc>
                <a:extLst>
                  <a:ext uri="{0D108BD9-81ED-4DB2-BD59-A6C34878D82A}">
                    <a16:rowId xmlns:a16="http://schemas.microsoft.com/office/drawing/2014/main" val="1852550854"/>
                  </a:ext>
                </a:extLst>
              </a:tr>
              <a:tr h="519019">
                <a:tc rowSpan="4">
                  <a:txBody>
                    <a:bodyPr/>
                    <a:lstStyle/>
                    <a:p>
                      <a:pPr algn="l"/>
                      <a:r>
                        <a:rPr lang="fr-FR" sz="2400" b="1" dirty="0"/>
                        <a:t>Identité sociale</a:t>
                      </a:r>
                    </a:p>
                  </a:txBody>
                  <a:tcPr anchor="ctr"/>
                </a:tc>
                <a:tc>
                  <a:txBody>
                    <a:bodyPr/>
                    <a:lstStyle/>
                    <a:p>
                      <a:pPr algn="l"/>
                      <a:r>
                        <a:rPr lang="fr-FR" dirty="0"/>
                        <a:t>Statut-contrôle-validation-sécurité (Pellegrino-</a:t>
                      </a:r>
                      <a:r>
                        <a:rPr lang="fr-FR" dirty="0" err="1"/>
                        <a:t>Aveni</a:t>
                      </a:r>
                      <a:r>
                        <a:rPr lang="fr-FR" dirty="0"/>
                        <a:t>, 2005)</a:t>
                      </a:r>
                    </a:p>
                  </a:txBody>
                  <a:tcPr anchor="ctr"/>
                </a:tc>
                <a:extLst>
                  <a:ext uri="{0D108BD9-81ED-4DB2-BD59-A6C34878D82A}">
                    <a16:rowId xmlns:a16="http://schemas.microsoft.com/office/drawing/2014/main" val="1849311408"/>
                  </a:ext>
                </a:extLst>
              </a:tr>
              <a:tr h="519019">
                <a:tc vMerge="1">
                  <a:txBody>
                    <a:bodyPr/>
                    <a:lstStyle/>
                    <a:p>
                      <a:endParaRPr lang="fr-FR" dirty="0"/>
                    </a:p>
                  </a:txBody>
                  <a:tcPr/>
                </a:tc>
                <a:tc>
                  <a:txBody>
                    <a:bodyPr/>
                    <a:lstStyle/>
                    <a:p>
                      <a:pPr algn="l"/>
                      <a:r>
                        <a:rPr lang="fr-FR" dirty="0"/>
                        <a:t>Investissement (Norton Pierce, 1995)</a:t>
                      </a:r>
                    </a:p>
                  </a:txBody>
                  <a:tcPr anchor="ctr"/>
                </a:tc>
                <a:extLst>
                  <a:ext uri="{0D108BD9-81ED-4DB2-BD59-A6C34878D82A}">
                    <a16:rowId xmlns:a16="http://schemas.microsoft.com/office/drawing/2014/main" val="42685798"/>
                  </a:ext>
                </a:extLst>
              </a:tr>
              <a:tr h="519019">
                <a:tc vMerge="1">
                  <a:txBody>
                    <a:bodyPr/>
                    <a:lstStyle/>
                    <a:p>
                      <a:endParaRPr lang="fr-FR" dirty="0"/>
                    </a:p>
                  </a:txBody>
                  <a:tcPr/>
                </a:tc>
                <a:tc>
                  <a:txBody>
                    <a:bodyPr/>
                    <a:lstStyle/>
                    <a:p>
                      <a:pPr algn="l"/>
                      <a:r>
                        <a:rPr lang="fr-FR" dirty="0"/>
                        <a:t>Communautés de pratiques (Lave and </a:t>
                      </a:r>
                      <a:r>
                        <a:rPr lang="fr-FR" dirty="0" err="1"/>
                        <a:t>Wenger</a:t>
                      </a:r>
                      <a:r>
                        <a:rPr lang="fr-FR" dirty="0"/>
                        <a:t>, 1991) </a:t>
                      </a:r>
                    </a:p>
                  </a:txBody>
                  <a:tcPr anchor="ctr"/>
                </a:tc>
                <a:extLst>
                  <a:ext uri="{0D108BD9-81ED-4DB2-BD59-A6C34878D82A}">
                    <a16:rowId xmlns:a16="http://schemas.microsoft.com/office/drawing/2014/main" val="12571124"/>
                  </a:ext>
                </a:extLst>
              </a:tr>
              <a:tr h="519019">
                <a:tc vMerge="1">
                  <a:txBody>
                    <a:bodyPr/>
                    <a:lstStyle/>
                    <a:p>
                      <a:endParaRPr lang="fr-FR" dirty="0"/>
                    </a:p>
                  </a:txBody>
                  <a:tcPr/>
                </a:tc>
                <a:tc>
                  <a:txBody>
                    <a:bodyPr/>
                    <a:lstStyle/>
                    <a:p>
                      <a:pPr algn="l"/>
                      <a:r>
                        <a:rPr lang="fr-FR" dirty="0"/>
                        <a:t>Le locuteur multi-compétent (Cook, 1999)</a:t>
                      </a:r>
                    </a:p>
                  </a:txBody>
                  <a:tcPr anchor="ctr"/>
                </a:tc>
                <a:extLst>
                  <a:ext uri="{0D108BD9-81ED-4DB2-BD59-A6C34878D82A}">
                    <a16:rowId xmlns:a16="http://schemas.microsoft.com/office/drawing/2014/main" val="288439886"/>
                  </a:ext>
                </a:extLst>
              </a:tr>
              <a:tr h="519019">
                <a:tc rowSpan="3">
                  <a:txBody>
                    <a:bodyPr/>
                    <a:lstStyle/>
                    <a:p>
                      <a:pPr algn="l"/>
                      <a:r>
                        <a:rPr lang="fr-FR" sz="2400" b="1" dirty="0"/>
                        <a:t>Identité culturelle</a:t>
                      </a:r>
                    </a:p>
                  </a:txBody>
                  <a:tcPr anchor="ctr"/>
                </a:tc>
                <a:tc>
                  <a:txBody>
                    <a:bodyPr/>
                    <a:lstStyle/>
                    <a:p>
                      <a:pPr algn="l"/>
                      <a:r>
                        <a:rPr lang="fr-FR" dirty="0"/>
                        <a:t>Habitus et champ (Bourdieu, 1977)</a:t>
                      </a:r>
                    </a:p>
                  </a:txBody>
                  <a:tcPr anchor="ctr"/>
                </a:tc>
                <a:extLst>
                  <a:ext uri="{0D108BD9-81ED-4DB2-BD59-A6C34878D82A}">
                    <a16:rowId xmlns:a16="http://schemas.microsoft.com/office/drawing/2014/main" val="2959246138"/>
                  </a:ext>
                </a:extLst>
              </a:tr>
              <a:tr h="519019">
                <a:tc vMerge="1">
                  <a:txBody>
                    <a:bodyPr/>
                    <a:lstStyle/>
                    <a:p>
                      <a:endParaRPr lang="fr-FR" dirty="0"/>
                    </a:p>
                  </a:txBody>
                  <a:tcPr/>
                </a:tc>
                <a:tc>
                  <a:txBody>
                    <a:bodyPr/>
                    <a:lstStyle/>
                    <a:p>
                      <a:pPr algn="l"/>
                      <a:r>
                        <a:rPr lang="fr-FR" dirty="0"/>
                        <a:t>Choc culturel (Ward et al., 2001)</a:t>
                      </a:r>
                    </a:p>
                  </a:txBody>
                  <a:tcPr anchor="ctr"/>
                </a:tc>
                <a:extLst>
                  <a:ext uri="{0D108BD9-81ED-4DB2-BD59-A6C34878D82A}">
                    <a16:rowId xmlns:a16="http://schemas.microsoft.com/office/drawing/2014/main" val="3084717368"/>
                  </a:ext>
                </a:extLst>
              </a:tr>
              <a:tr h="519019">
                <a:tc vMerge="1">
                  <a:txBody>
                    <a:bodyPr/>
                    <a:lstStyle/>
                    <a:p>
                      <a:endParaRPr lang="fr-FR" dirty="0"/>
                    </a:p>
                  </a:txBody>
                  <a:tcPr/>
                </a:tc>
                <a:tc>
                  <a:txBody>
                    <a:bodyPr/>
                    <a:lstStyle/>
                    <a:p>
                      <a:pPr algn="l"/>
                      <a:r>
                        <a:rPr lang="fr-FR" dirty="0"/>
                        <a:t>Choc culturel inversé (</a:t>
                      </a:r>
                      <a:r>
                        <a:rPr lang="fr-FR" dirty="0" err="1"/>
                        <a:t>Sussman</a:t>
                      </a:r>
                      <a:r>
                        <a:rPr lang="fr-FR" dirty="0"/>
                        <a:t>, 2002)</a:t>
                      </a:r>
                    </a:p>
                  </a:txBody>
                  <a:tcPr anchor="ctr"/>
                </a:tc>
                <a:extLst>
                  <a:ext uri="{0D108BD9-81ED-4DB2-BD59-A6C34878D82A}">
                    <a16:rowId xmlns:a16="http://schemas.microsoft.com/office/drawing/2014/main" val="3366143417"/>
                  </a:ext>
                </a:extLst>
              </a:tr>
            </a:tbl>
          </a:graphicData>
        </a:graphic>
      </p:graphicFrame>
      <p:grpSp>
        <p:nvGrpSpPr>
          <p:cNvPr id="21" name="Groupe 20">
            <a:extLst>
              <a:ext uri="{FF2B5EF4-FFF2-40B4-BE49-F238E27FC236}">
                <a16:creationId xmlns:a16="http://schemas.microsoft.com/office/drawing/2014/main" id="{CFFD3321-5F2E-C24C-B2E0-A0AA2B1100FB}"/>
              </a:ext>
            </a:extLst>
          </p:cNvPr>
          <p:cNvGrpSpPr/>
          <p:nvPr/>
        </p:nvGrpSpPr>
        <p:grpSpPr>
          <a:xfrm>
            <a:off x="9426387" y="186209"/>
            <a:ext cx="2474007" cy="3779232"/>
            <a:chOff x="9426387" y="186209"/>
            <a:chExt cx="2474007" cy="3779232"/>
          </a:xfrm>
        </p:grpSpPr>
        <p:sp>
          <p:nvSpPr>
            <p:cNvPr id="20" name="Triangle 19">
              <a:extLst>
                <a:ext uri="{FF2B5EF4-FFF2-40B4-BE49-F238E27FC236}">
                  <a16:creationId xmlns:a16="http://schemas.microsoft.com/office/drawing/2014/main" id="{4763E318-8478-8A44-B6C4-6CA5B3FD125E}"/>
                </a:ext>
              </a:extLst>
            </p:cNvPr>
            <p:cNvSpPr/>
            <p:nvPr/>
          </p:nvSpPr>
          <p:spPr>
            <a:xfrm rot="13188964">
              <a:off x="9587290" y="2556908"/>
              <a:ext cx="611797" cy="1408533"/>
            </a:xfrm>
            <a:prstGeom prst="triangle">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a:p>
          </p:txBody>
        </p:sp>
        <p:sp>
          <p:nvSpPr>
            <p:cNvPr id="19" name="Ellipse 18">
              <a:extLst>
                <a:ext uri="{FF2B5EF4-FFF2-40B4-BE49-F238E27FC236}">
                  <a16:creationId xmlns:a16="http://schemas.microsoft.com/office/drawing/2014/main" id="{C5EC4FC1-81ED-9440-BE78-8CBDBA7171BB}"/>
                </a:ext>
              </a:extLst>
            </p:cNvPr>
            <p:cNvSpPr/>
            <p:nvPr/>
          </p:nvSpPr>
          <p:spPr>
            <a:xfrm>
              <a:off x="9426387" y="186209"/>
              <a:ext cx="2474007" cy="3299746"/>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dirty="0">
                  <a:solidFill>
                    <a:schemeClr val="tx1"/>
                  </a:solidFill>
                </a:rPr>
                <a:t>“L2 users should be treated as people in their own right, not as deficient native speakers.”</a:t>
              </a:r>
            </a:p>
          </p:txBody>
        </p:sp>
      </p:grpSp>
      <p:grpSp>
        <p:nvGrpSpPr>
          <p:cNvPr id="13" name="Groupe 12">
            <a:extLst>
              <a:ext uri="{FF2B5EF4-FFF2-40B4-BE49-F238E27FC236}">
                <a16:creationId xmlns:a16="http://schemas.microsoft.com/office/drawing/2014/main" id="{E0C2FCF8-06FA-3548-A70A-9BE26CB52AC4}"/>
              </a:ext>
            </a:extLst>
          </p:cNvPr>
          <p:cNvGrpSpPr/>
          <p:nvPr/>
        </p:nvGrpSpPr>
        <p:grpSpPr>
          <a:xfrm>
            <a:off x="8470392" y="2532257"/>
            <a:ext cx="3461994" cy="2867205"/>
            <a:chOff x="8470392" y="2532257"/>
            <a:chExt cx="3461994" cy="2867205"/>
          </a:xfrm>
        </p:grpSpPr>
        <p:grpSp>
          <p:nvGrpSpPr>
            <p:cNvPr id="9" name="Groupe 8">
              <a:extLst>
                <a:ext uri="{FF2B5EF4-FFF2-40B4-BE49-F238E27FC236}">
                  <a16:creationId xmlns:a16="http://schemas.microsoft.com/office/drawing/2014/main" id="{0F714978-0195-4E41-BA33-C7C28B24177B}"/>
                </a:ext>
              </a:extLst>
            </p:cNvPr>
            <p:cNvGrpSpPr/>
            <p:nvPr/>
          </p:nvGrpSpPr>
          <p:grpSpPr>
            <a:xfrm>
              <a:off x="8470392" y="2532257"/>
              <a:ext cx="3461994" cy="2867205"/>
              <a:chOff x="8802719" y="3483725"/>
              <a:chExt cx="3461994" cy="2867205"/>
            </a:xfrm>
          </p:grpSpPr>
          <p:sp>
            <p:nvSpPr>
              <p:cNvPr id="8" name="Ellipse 7">
                <a:extLst>
                  <a:ext uri="{FF2B5EF4-FFF2-40B4-BE49-F238E27FC236}">
                    <a16:creationId xmlns:a16="http://schemas.microsoft.com/office/drawing/2014/main" id="{942ECCD3-862E-A746-B0F6-E7B5031DA41B}"/>
                  </a:ext>
                </a:extLst>
              </p:cNvPr>
              <p:cNvSpPr/>
              <p:nvPr/>
            </p:nvSpPr>
            <p:spPr>
              <a:xfrm>
                <a:off x="9143395" y="3483725"/>
                <a:ext cx="3121318" cy="2867205"/>
              </a:xfrm>
              <a:prstGeom prst="ellipse">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dirty="0"/>
              </a:p>
            </p:txBody>
          </p:sp>
          <p:sp>
            <p:nvSpPr>
              <p:cNvPr id="7" name="Rectangle 6">
                <a:extLst>
                  <a:ext uri="{FF2B5EF4-FFF2-40B4-BE49-F238E27FC236}">
                    <a16:creationId xmlns:a16="http://schemas.microsoft.com/office/drawing/2014/main" id="{9D2F5B2C-B873-DC4F-B048-755A35E830F3}"/>
                  </a:ext>
                </a:extLst>
              </p:cNvPr>
              <p:cNvSpPr/>
              <p:nvPr/>
            </p:nvSpPr>
            <p:spPr>
              <a:xfrm>
                <a:off x="8802719" y="3935671"/>
                <a:ext cx="3121318" cy="2391609"/>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a:noAutofit/>
              </a:bodyPr>
              <a:lstStyle/>
              <a:p>
                <a:pPr marL="899160">
                  <a:spcAft>
                    <a:spcPts val="0"/>
                  </a:spcAft>
                </a:pPr>
                <a:r>
                  <a:rPr lang="en-GB" sz="1400" dirty="0"/>
                  <a:t>        “The notion of </a:t>
                </a:r>
              </a:p>
              <a:p>
                <a:pPr marL="899160">
                  <a:spcAft>
                    <a:spcPts val="0"/>
                  </a:spcAft>
                </a:pPr>
                <a:r>
                  <a:rPr lang="en-GB" sz="1400" dirty="0"/>
                  <a:t>investment […] attempts to capture the relationship of the language learner to the changing social world. It conceives of the language learner as having a complex social identity and multiple desires.”   </a:t>
                </a:r>
              </a:p>
            </p:txBody>
          </p:sp>
        </p:grpSp>
        <p:sp>
          <p:nvSpPr>
            <p:cNvPr id="12" name="Triangle 11">
              <a:extLst>
                <a:ext uri="{FF2B5EF4-FFF2-40B4-BE49-F238E27FC236}">
                  <a16:creationId xmlns:a16="http://schemas.microsoft.com/office/drawing/2014/main" id="{87FA5996-3C1E-2D4A-8411-F5AB8AA02C15}"/>
                </a:ext>
              </a:extLst>
            </p:cNvPr>
            <p:cNvSpPr/>
            <p:nvPr/>
          </p:nvSpPr>
          <p:spPr>
            <a:xfrm rot="15905616">
              <a:off x="9292723" y="1969505"/>
              <a:ext cx="307975" cy="1621607"/>
            </a:xfrm>
            <a:prstGeom prst="triangle">
              <a:avLst>
                <a:gd name="adj" fmla="val 10000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a:p>
          </p:txBody>
        </p:sp>
      </p:grpSp>
      <p:grpSp>
        <p:nvGrpSpPr>
          <p:cNvPr id="24" name="Groupe 23">
            <a:extLst>
              <a:ext uri="{FF2B5EF4-FFF2-40B4-BE49-F238E27FC236}">
                <a16:creationId xmlns:a16="http://schemas.microsoft.com/office/drawing/2014/main" id="{B4B168C1-3EFD-F04C-9860-B7C65391886C}"/>
              </a:ext>
            </a:extLst>
          </p:cNvPr>
          <p:cNvGrpSpPr/>
          <p:nvPr/>
        </p:nvGrpSpPr>
        <p:grpSpPr>
          <a:xfrm>
            <a:off x="6689911" y="1384612"/>
            <a:ext cx="5472952" cy="2754612"/>
            <a:chOff x="6713874" y="1451859"/>
            <a:chExt cx="5472952" cy="2754612"/>
          </a:xfrm>
        </p:grpSpPr>
        <p:sp>
          <p:nvSpPr>
            <p:cNvPr id="23" name="Triangle 22">
              <a:extLst>
                <a:ext uri="{FF2B5EF4-FFF2-40B4-BE49-F238E27FC236}">
                  <a16:creationId xmlns:a16="http://schemas.microsoft.com/office/drawing/2014/main" id="{F2DF428A-944B-2843-ACF9-9FB294B4452F}"/>
                </a:ext>
              </a:extLst>
            </p:cNvPr>
            <p:cNvSpPr/>
            <p:nvPr/>
          </p:nvSpPr>
          <p:spPr>
            <a:xfrm rot="14095132">
              <a:off x="8658691" y="2818831"/>
              <a:ext cx="712492" cy="2062788"/>
            </a:xfrm>
            <a:prstGeom prst="triangl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fr-FR"/>
            </a:p>
          </p:txBody>
        </p:sp>
        <p:sp>
          <p:nvSpPr>
            <p:cNvPr id="22" name="Ellipse 21">
              <a:extLst>
                <a:ext uri="{FF2B5EF4-FFF2-40B4-BE49-F238E27FC236}">
                  <a16:creationId xmlns:a16="http://schemas.microsoft.com/office/drawing/2014/main" id="{D0120C11-F4C4-D644-9EE0-5F633441E99E}"/>
                </a:ext>
              </a:extLst>
            </p:cNvPr>
            <p:cNvSpPr/>
            <p:nvPr/>
          </p:nvSpPr>
          <p:spPr>
            <a:xfrm>
              <a:off x="6713874" y="1451859"/>
              <a:ext cx="5472952" cy="2274207"/>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dirty="0">
                  <a:solidFill>
                    <a:schemeClr val="tx1"/>
                  </a:solidFill>
                </a:rPr>
                <a:t>“Systems of transposable </a:t>
              </a:r>
              <a:r>
                <a:rPr lang="en-GB" i="1" dirty="0">
                  <a:solidFill>
                    <a:schemeClr val="tx1"/>
                  </a:solidFill>
                </a:rPr>
                <a:t>dispositions</a:t>
              </a:r>
              <a:r>
                <a:rPr lang="en-GB" dirty="0">
                  <a:solidFill>
                    <a:schemeClr val="tx1"/>
                  </a:solidFill>
                </a:rPr>
                <a:t>, structured structures predisposed to function as structuring structures, that is, as principles of generation and structuring of practices and representations.”</a:t>
              </a:r>
            </a:p>
          </p:txBody>
        </p:sp>
      </p:grpSp>
      <p:grpSp>
        <p:nvGrpSpPr>
          <p:cNvPr id="11" name="Groupe 10">
            <a:extLst>
              <a:ext uri="{FF2B5EF4-FFF2-40B4-BE49-F238E27FC236}">
                <a16:creationId xmlns:a16="http://schemas.microsoft.com/office/drawing/2014/main" id="{DA849D27-B6F8-7843-AC9D-DB377D02F729}"/>
              </a:ext>
            </a:extLst>
          </p:cNvPr>
          <p:cNvGrpSpPr/>
          <p:nvPr/>
        </p:nvGrpSpPr>
        <p:grpSpPr>
          <a:xfrm>
            <a:off x="7931632" y="2348279"/>
            <a:ext cx="3727359" cy="2641898"/>
            <a:chOff x="7931632" y="2348279"/>
            <a:chExt cx="3727359" cy="2641898"/>
          </a:xfrm>
        </p:grpSpPr>
        <p:sp>
          <p:nvSpPr>
            <p:cNvPr id="10" name="Triangle 9">
              <a:extLst>
                <a:ext uri="{FF2B5EF4-FFF2-40B4-BE49-F238E27FC236}">
                  <a16:creationId xmlns:a16="http://schemas.microsoft.com/office/drawing/2014/main" id="{EF41BA56-D5CE-424E-8034-0620DC66506C}"/>
                </a:ext>
              </a:extLst>
            </p:cNvPr>
            <p:cNvSpPr/>
            <p:nvPr/>
          </p:nvSpPr>
          <p:spPr>
            <a:xfrm rot="2801716">
              <a:off x="10082435" y="1973938"/>
              <a:ext cx="237909" cy="986592"/>
            </a:xfrm>
            <a:prstGeom prst="triangl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E7465013-E5A3-0246-8F63-396EED492EAB}"/>
                </a:ext>
              </a:extLst>
            </p:cNvPr>
            <p:cNvSpPr/>
            <p:nvPr/>
          </p:nvSpPr>
          <p:spPr>
            <a:xfrm>
              <a:off x="7931632" y="2639032"/>
              <a:ext cx="3727359" cy="235114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GB" sz="1400" dirty="0">
                  <a:solidFill>
                    <a:schemeClr val="tx1"/>
                  </a:solidFill>
                  <a:effectLst>
                    <a:outerShdw sx="1000" sy="1000" algn="ctr" rotWithShape="0">
                      <a:schemeClr val="tx1"/>
                    </a:outerShdw>
                  </a:effectLst>
                </a:rPr>
                <a:t>“Because they are unable to express themselves completely and with sophistication, leaners may feel that they lack the ability to influence others’ behaviours or attitudes, gain respect, or control the environment in which they find themselves.”</a:t>
              </a:r>
            </a:p>
          </p:txBody>
        </p:sp>
      </p:grpSp>
      <p:grpSp>
        <p:nvGrpSpPr>
          <p:cNvPr id="18" name="Groupe 17">
            <a:extLst>
              <a:ext uri="{FF2B5EF4-FFF2-40B4-BE49-F238E27FC236}">
                <a16:creationId xmlns:a16="http://schemas.microsoft.com/office/drawing/2014/main" id="{85D96086-B926-334A-90D4-853034EA3252}"/>
              </a:ext>
            </a:extLst>
          </p:cNvPr>
          <p:cNvGrpSpPr/>
          <p:nvPr/>
        </p:nvGrpSpPr>
        <p:grpSpPr>
          <a:xfrm>
            <a:off x="6689911" y="3103988"/>
            <a:ext cx="5279078" cy="3290846"/>
            <a:chOff x="6689911" y="3103988"/>
            <a:chExt cx="5279078" cy="3290846"/>
          </a:xfrm>
        </p:grpSpPr>
        <p:sp>
          <p:nvSpPr>
            <p:cNvPr id="17" name="Triangle 16">
              <a:extLst>
                <a:ext uri="{FF2B5EF4-FFF2-40B4-BE49-F238E27FC236}">
                  <a16:creationId xmlns:a16="http://schemas.microsoft.com/office/drawing/2014/main" id="{7DB30BB2-14C7-1C4A-8B6E-45910AAA1434}"/>
                </a:ext>
              </a:extLst>
            </p:cNvPr>
            <p:cNvSpPr/>
            <p:nvPr/>
          </p:nvSpPr>
          <p:spPr>
            <a:xfrm rot="21049331">
              <a:off x="9364987" y="3103988"/>
              <a:ext cx="585842" cy="2232883"/>
            </a:xfrm>
            <a:prstGeom prst="triangl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5" name="Ellipse 14">
              <a:extLst>
                <a:ext uri="{FF2B5EF4-FFF2-40B4-BE49-F238E27FC236}">
                  <a16:creationId xmlns:a16="http://schemas.microsoft.com/office/drawing/2014/main" id="{99318904-B750-E949-9439-530E619E87FF}"/>
                </a:ext>
              </a:extLst>
            </p:cNvPr>
            <p:cNvSpPr/>
            <p:nvPr/>
          </p:nvSpPr>
          <p:spPr>
            <a:xfrm>
              <a:off x="6924431" y="4481327"/>
              <a:ext cx="5044558" cy="191350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4" name="Rectangle 13">
              <a:extLst>
                <a:ext uri="{FF2B5EF4-FFF2-40B4-BE49-F238E27FC236}">
                  <a16:creationId xmlns:a16="http://schemas.microsoft.com/office/drawing/2014/main" id="{62FD0C56-2D9A-A749-9B80-2C547B8E627E}"/>
                </a:ext>
              </a:extLst>
            </p:cNvPr>
            <p:cNvSpPr/>
            <p:nvPr/>
          </p:nvSpPr>
          <p:spPr>
            <a:xfrm>
              <a:off x="6689911" y="4807416"/>
              <a:ext cx="4928365" cy="1324443"/>
            </a:xfrm>
            <a:prstGeom prst="rect">
              <a:avLst/>
            </a:prstGeom>
          </p:spPr>
          <p:txBody>
            <a:bodyPr wrap="square">
              <a:noAutofit/>
            </a:bodyPr>
            <a:lstStyle/>
            <a:p>
              <a:pPr marL="899160">
                <a:spcAft>
                  <a:spcPts val="0"/>
                </a:spcAft>
              </a:pPr>
              <a:r>
                <a:rPr lang="en-GB" sz="1600" dirty="0"/>
                <a:t> ”Learning is not just acquiring skills and information; it is becoming a certain person- a knower in a context where what it means to know is negotiated with respect to the regime of competence of a community.”</a:t>
              </a:r>
            </a:p>
          </p:txBody>
        </p:sp>
      </p:grpSp>
      <p:grpSp>
        <p:nvGrpSpPr>
          <p:cNvPr id="30" name="Groupe 29">
            <a:extLst>
              <a:ext uri="{FF2B5EF4-FFF2-40B4-BE49-F238E27FC236}">
                <a16:creationId xmlns:a16="http://schemas.microsoft.com/office/drawing/2014/main" id="{BDB720D0-89A8-FF49-9A3C-5EB87F46324A}"/>
              </a:ext>
            </a:extLst>
          </p:cNvPr>
          <p:cNvGrpSpPr/>
          <p:nvPr/>
        </p:nvGrpSpPr>
        <p:grpSpPr>
          <a:xfrm>
            <a:off x="7084606" y="1605926"/>
            <a:ext cx="3888193" cy="3814500"/>
            <a:chOff x="7084606" y="1605926"/>
            <a:chExt cx="3888193" cy="3814500"/>
          </a:xfrm>
        </p:grpSpPr>
        <p:sp>
          <p:nvSpPr>
            <p:cNvPr id="29" name="Triangle 28">
              <a:extLst>
                <a:ext uri="{FF2B5EF4-FFF2-40B4-BE49-F238E27FC236}">
                  <a16:creationId xmlns:a16="http://schemas.microsoft.com/office/drawing/2014/main" id="{1CA7219D-F891-5F40-978D-416F998E8718}"/>
                </a:ext>
              </a:extLst>
            </p:cNvPr>
            <p:cNvSpPr/>
            <p:nvPr/>
          </p:nvSpPr>
          <p:spPr>
            <a:xfrm rot="9782606">
              <a:off x="7906483" y="3316404"/>
              <a:ext cx="479078" cy="2104022"/>
            </a:xfrm>
            <a:prstGeom prs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
          <p:nvSpPr>
            <p:cNvPr id="28" name="Ellipse 27">
              <a:extLst>
                <a:ext uri="{FF2B5EF4-FFF2-40B4-BE49-F238E27FC236}">
                  <a16:creationId xmlns:a16="http://schemas.microsoft.com/office/drawing/2014/main" id="{77350913-8AC1-EA4D-ACFD-A42048DA336F}"/>
                </a:ext>
              </a:extLst>
            </p:cNvPr>
            <p:cNvSpPr/>
            <p:nvPr/>
          </p:nvSpPr>
          <p:spPr>
            <a:xfrm>
              <a:off x="7084606" y="1605926"/>
              <a:ext cx="3888193" cy="257589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solidFill>
                    <a:schemeClr val="tx1"/>
                  </a:solidFill>
                </a:rPr>
                <a:t>“The cultural identity model posits four types of post-adaptation identity: affirmative, subtractive, additive, and global, each with a result repatriation outcome.”</a:t>
              </a:r>
            </a:p>
          </p:txBody>
        </p:sp>
      </p:grpSp>
      <p:grpSp>
        <p:nvGrpSpPr>
          <p:cNvPr id="27" name="Groupe 26">
            <a:extLst>
              <a:ext uri="{FF2B5EF4-FFF2-40B4-BE49-F238E27FC236}">
                <a16:creationId xmlns:a16="http://schemas.microsoft.com/office/drawing/2014/main" id="{B91E4781-44AA-9749-89C5-192375C6CDE4}"/>
              </a:ext>
            </a:extLst>
          </p:cNvPr>
          <p:cNvGrpSpPr/>
          <p:nvPr/>
        </p:nvGrpSpPr>
        <p:grpSpPr>
          <a:xfrm>
            <a:off x="7668165" y="1861045"/>
            <a:ext cx="4533190" cy="2869144"/>
            <a:chOff x="7668165" y="1861045"/>
            <a:chExt cx="4533190" cy="2869144"/>
          </a:xfrm>
        </p:grpSpPr>
        <p:sp>
          <p:nvSpPr>
            <p:cNvPr id="26" name="Triangle 25">
              <a:extLst>
                <a:ext uri="{FF2B5EF4-FFF2-40B4-BE49-F238E27FC236}">
                  <a16:creationId xmlns:a16="http://schemas.microsoft.com/office/drawing/2014/main" id="{7618676D-2E82-1E4E-9B8C-677D469171EC}"/>
                </a:ext>
              </a:extLst>
            </p:cNvPr>
            <p:cNvSpPr/>
            <p:nvPr/>
          </p:nvSpPr>
          <p:spPr>
            <a:xfrm rot="15685021">
              <a:off x="8595105" y="3420555"/>
              <a:ext cx="294242" cy="2148122"/>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p>
          </p:txBody>
        </p:sp>
        <p:sp>
          <p:nvSpPr>
            <p:cNvPr id="25" name="Ellipse 24">
              <a:extLst>
                <a:ext uri="{FF2B5EF4-FFF2-40B4-BE49-F238E27FC236}">
                  <a16:creationId xmlns:a16="http://schemas.microsoft.com/office/drawing/2014/main" id="{2EC1C745-8D64-404B-AA3D-AF37D85BFC86}"/>
                </a:ext>
              </a:extLst>
            </p:cNvPr>
            <p:cNvSpPr/>
            <p:nvPr/>
          </p:nvSpPr>
          <p:spPr>
            <a:xfrm>
              <a:off x="8473996" y="1861045"/>
              <a:ext cx="3727359" cy="286914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dirty="0">
                  <a:solidFill>
                    <a:schemeClr val="tx1"/>
                  </a:solidFill>
                </a:rPr>
                <a:t> “</a:t>
              </a:r>
              <a:r>
                <a:rPr lang="en-GB" b="1" dirty="0">
                  <a:solidFill>
                    <a:schemeClr val="tx1"/>
                  </a:solidFill>
                </a:rPr>
                <a:t>A</a:t>
              </a:r>
              <a:r>
                <a:rPr lang="en-GB" dirty="0">
                  <a:solidFill>
                    <a:schemeClr val="tx1"/>
                  </a:solidFill>
                </a:rPr>
                <a:t>ffect, </a:t>
              </a:r>
              <a:r>
                <a:rPr lang="en-GB" b="1" dirty="0">
                  <a:solidFill>
                    <a:schemeClr val="tx1"/>
                  </a:solidFill>
                </a:rPr>
                <a:t>B</a:t>
              </a:r>
              <a:r>
                <a:rPr lang="en-GB" dirty="0">
                  <a:solidFill>
                    <a:schemeClr val="tx1"/>
                  </a:solidFill>
                </a:rPr>
                <a:t>ehaviour and </a:t>
              </a:r>
              <a:r>
                <a:rPr lang="en-GB" b="1" dirty="0">
                  <a:solidFill>
                    <a:schemeClr val="tx1"/>
                  </a:solidFill>
                </a:rPr>
                <a:t>C</a:t>
              </a:r>
              <a:r>
                <a:rPr lang="en-GB" dirty="0">
                  <a:solidFill>
                    <a:schemeClr val="tx1"/>
                  </a:solidFill>
                </a:rPr>
                <a:t>ognitions, that is, how people feel, behave, think and perceive when exposed to second-culture influences”</a:t>
              </a:r>
              <a:endParaRPr lang="fr-FR" dirty="0">
                <a:solidFill>
                  <a:schemeClr val="tx1"/>
                </a:solidFill>
              </a:endParaRPr>
            </a:p>
          </p:txBody>
        </p:sp>
      </p:grpSp>
    </p:spTree>
    <p:extLst>
      <p:ext uri="{BB962C8B-B14F-4D97-AF65-F5344CB8AC3E}">
        <p14:creationId xmlns:p14="http://schemas.microsoft.com/office/powerpoint/2010/main" val="3431518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2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4"/>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2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80804-B815-544F-B9FC-7EE6D0E4167E}"/>
              </a:ext>
            </a:extLst>
          </p:cNvPr>
          <p:cNvSpPr>
            <a:spLocks noGrp="1"/>
          </p:cNvSpPr>
          <p:nvPr>
            <p:ph type="title"/>
          </p:nvPr>
        </p:nvSpPr>
        <p:spPr>
          <a:xfrm>
            <a:off x="1371600" y="448734"/>
            <a:ext cx="9601200" cy="753533"/>
          </a:xfrm>
        </p:spPr>
        <p:txBody>
          <a:bodyPr>
            <a:normAutofit/>
          </a:bodyPr>
          <a:lstStyle/>
          <a:p>
            <a:r>
              <a:rPr lang="fr-FR" sz="3500" b="1" dirty="0"/>
              <a:t>Projet 1.0: </a:t>
            </a:r>
            <a:r>
              <a:rPr lang="fr-FR" sz="3500" dirty="0"/>
              <a:t>Méthodologie</a:t>
            </a:r>
          </a:p>
        </p:txBody>
      </p:sp>
      <p:sp>
        <p:nvSpPr>
          <p:cNvPr id="3" name="Espace réservé du contenu 2">
            <a:extLst>
              <a:ext uri="{FF2B5EF4-FFF2-40B4-BE49-F238E27FC236}">
                <a16:creationId xmlns:a16="http://schemas.microsoft.com/office/drawing/2014/main" id="{857C9090-D339-664C-90E4-E01E1C33C2C4}"/>
              </a:ext>
            </a:extLst>
          </p:cNvPr>
          <p:cNvSpPr>
            <a:spLocks noGrp="1"/>
          </p:cNvSpPr>
          <p:nvPr>
            <p:ph idx="1"/>
          </p:nvPr>
        </p:nvSpPr>
        <p:spPr>
          <a:xfrm>
            <a:off x="1371600" y="1062318"/>
            <a:ext cx="9804400" cy="5795682"/>
          </a:xfrm>
        </p:spPr>
        <p:txBody>
          <a:bodyPr>
            <a:normAutofit fontScale="92500"/>
          </a:bodyPr>
          <a:lstStyle/>
          <a:p>
            <a:pPr marL="0" indent="0">
              <a:buNone/>
            </a:pPr>
            <a:r>
              <a:rPr lang="fr-FR" sz="2200" b="1" dirty="0"/>
              <a:t>Recherche-action </a:t>
            </a:r>
            <a:r>
              <a:rPr lang="fr-FR" sz="2200" dirty="0"/>
              <a:t>définie comme une intervention à petite échelle dans le monde réel et l’examen détaillé de ses résultats (Van Lier, 1994, cité par </a:t>
            </a:r>
            <a:r>
              <a:rPr lang="fr-FR" sz="2200" dirty="0" err="1"/>
              <a:t>Isabelli</a:t>
            </a:r>
            <a:r>
              <a:rPr lang="fr-FR" sz="2200" dirty="0"/>
              <a:t>-Garcia et al., 2008)</a:t>
            </a:r>
          </a:p>
          <a:p>
            <a:pPr marL="0" indent="0">
              <a:buNone/>
            </a:pPr>
            <a:r>
              <a:rPr lang="fr-FR" sz="2200" b="1" dirty="0"/>
              <a:t>Recherche mixte.</a:t>
            </a:r>
            <a:r>
              <a:rPr lang="fr-FR" sz="2200" dirty="0"/>
              <a:t> Principalement de type qualitative (programme de soutien), mais également quantitative dans le traitement des deux questionnaires destinés à tous les élèves.</a:t>
            </a:r>
          </a:p>
          <a:p>
            <a:pPr marL="0" indent="0">
              <a:buNone/>
            </a:pPr>
            <a:r>
              <a:rPr lang="fr-FR" sz="2200" b="1" dirty="0"/>
              <a:t>La récolte des données </a:t>
            </a:r>
            <a:r>
              <a:rPr lang="fr-FR" sz="2200" dirty="0"/>
              <a:t>se fait en plusieurs temps, avec divers instruments. Différents types d’élèves sont concernés, en voici le détail :</a:t>
            </a:r>
            <a:endParaRPr lang="fr-CH" sz="2200" dirty="0"/>
          </a:p>
          <a:p>
            <a:pPr lvl="0">
              <a:spcBef>
                <a:spcPts val="400"/>
              </a:spcBef>
            </a:pPr>
            <a:r>
              <a:rPr lang="fr-FR" sz="2200" b="1" dirty="0">
                <a:solidFill>
                  <a:srgbClr val="0070C0"/>
                </a:solidFill>
              </a:rPr>
              <a:t>Questionnaire</a:t>
            </a:r>
            <a:r>
              <a:rPr lang="fr-FR" sz="2200" dirty="0">
                <a:solidFill>
                  <a:srgbClr val="0070C0"/>
                </a:solidFill>
              </a:rPr>
              <a:t> pour prise de renseignements auprès d’élèves de 3</a:t>
            </a:r>
            <a:r>
              <a:rPr lang="fr-FR" sz="2200" baseline="30000" dirty="0">
                <a:solidFill>
                  <a:srgbClr val="0070C0"/>
                </a:solidFill>
              </a:rPr>
              <a:t>ème</a:t>
            </a:r>
            <a:r>
              <a:rPr lang="fr-FR" sz="2200" dirty="0">
                <a:solidFill>
                  <a:srgbClr val="0070C0"/>
                </a:solidFill>
              </a:rPr>
              <a:t> année </a:t>
            </a:r>
            <a:r>
              <a:rPr lang="fr-FR" sz="2200" dirty="0">
                <a:solidFill>
                  <a:srgbClr val="0070C0"/>
                </a:solidFill>
                <a:sym typeface="Wingdings" pitchFamily="2" charset="2"/>
              </a:rPr>
              <a:t>(22/env.50)</a:t>
            </a:r>
            <a:endParaRPr lang="fr-FR" sz="2200" dirty="0">
              <a:solidFill>
                <a:srgbClr val="0070C0"/>
              </a:solidFill>
            </a:endParaRPr>
          </a:p>
          <a:p>
            <a:pPr lvl="0">
              <a:spcBef>
                <a:spcPts val="400"/>
              </a:spcBef>
            </a:pPr>
            <a:r>
              <a:rPr lang="fr-CH" sz="2200" b="1" dirty="0">
                <a:solidFill>
                  <a:srgbClr val="0070C0"/>
                </a:solidFill>
              </a:rPr>
              <a:t>Questionnaire avant départ </a:t>
            </a:r>
            <a:r>
              <a:rPr lang="fr-CH" sz="2200" dirty="0">
                <a:solidFill>
                  <a:srgbClr val="0070C0"/>
                </a:solidFill>
              </a:rPr>
              <a:t>(profil et motivations) : tous les élèves qui sont actuellement en Angleterre (participants 10/10; non-participants 46/65)</a:t>
            </a:r>
          </a:p>
          <a:p>
            <a:pPr lvl="0">
              <a:spcBef>
                <a:spcPts val="400"/>
              </a:spcBef>
            </a:pPr>
            <a:r>
              <a:rPr lang="fr-FR" sz="2200" b="1" dirty="0">
                <a:solidFill>
                  <a:srgbClr val="0070C0"/>
                </a:solidFill>
              </a:rPr>
              <a:t>Programme d’accompagnement</a:t>
            </a:r>
            <a:r>
              <a:rPr lang="fr-FR" sz="2200" dirty="0">
                <a:solidFill>
                  <a:srgbClr val="0070C0"/>
                </a:solidFill>
              </a:rPr>
              <a:t> : une dizaine d’élèves sont partis en Angleterre en août 2019 (2 demi-journées intro + suivi en ligne pdt séjour </a:t>
            </a:r>
            <a:r>
              <a:rPr lang="fr-FR" sz="2200" dirty="0"/>
              <a:t>+ 1 journée au retour)</a:t>
            </a:r>
            <a:endParaRPr lang="fr-CH" sz="2200" dirty="0"/>
          </a:p>
          <a:p>
            <a:pPr lvl="0">
              <a:spcBef>
                <a:spcPts val="400"/>
              </a:spcBef>
            </a:pPr>
            <a:r>
              <a:rPr lang="fr-FR" sz="2200" b="1" dirty="0"/>
              <a:t>Questionnaire de retour</a:t>
            </a:r>
            <a:r>
              <a:rPr lang="fr-FR" sz="2200" dirty="0"/>
              <a:t> : tous les élèves partis en Angleterre en 2019-2020</a:t>
            </a:r>
            <a:endParaRPr lang="fr-CH" sz="2200" dirty="0"/>
          </a:p>
          <a:p>
            <a:pPr lvl="0">
              <a:spcBef>
                <a:spcPts val="400"/>
              </a:spcBef>
            </a:pPr>
            <a:r>
              <a:rPr lang="fr-FR" sz="2200" b="1" dirty="0"/>
              <a:t>Entretiens individuels de retour</a:t>
            </a:r>
            <a:r>
              <a:rPr lang="fr-FR" sz="2200" dirty="0"/>
              <a:t> : tous les élèves ayant suivi le programme (feed-back programme et séjour) et éventuellement quelques élèves n’ayant pas suivi le programme (feedback séjour)</a:t>
            </a:r>
            <a:endParaRPr lang="fr-CH" sz="2200" dirty="0"/>
          </a:p>
        </p:txBody>
      </p:sp>
    </p:spTree>
    <p:extLst>
      <p:ext uri="{BB962C8B-B14F-4D97-AF65-F5344CB8AC3E}">
        <p14:creationId xmlns:p14="http://schemas.microsoft.com/office/powerpoint/2010/main" val="584125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80804-B815-544F-B9FC-7EE6D0E4167E}"/>
              </a:ext>
            </a:extLst>
          </p:cNvPr>
          <p:cNvSpPr>
            <a:spLocks noGrp="1"/>
          </p:cNvSpPr>
          <p:nvPr>
            <p:ph type="title"/>
          </p:nvPr>
        </p:nvSpPr>
        <p:spPr>
          <a:xfrm>
            <a:off x="1371600" y="448734"/>
            <a:ext cx="9601200" cy="753533"/>
          </a:xfrm>
        </p:spPr>
        <p:txBody>
          <a:bodyPr>
            <a:normAutofit/>
          </a:bodyPr>
          <a:lstStyle/>
          <a:p>
            <a:r>
              <a:rPr lang="fr-FR" sz="3500" b="1" dirty="0"/>
              <a:t>Projet 2.0: </a:t>
            </a:r>
            <a:r>
              <a:rPr lang="fr-FR" sz="3500" dirty="0"/>
              <a:t>Mise en place du programme</a:t>
            </a:r>
          </a:p>
        </p:txBody>
      </p:sp>
      <p:sp>
        <p:nvSpPr>
          <p:cNvPr id="3" name="Espace réservé du contenu 2">
            <a:extLst>
              <a:ext uri="{FF2B5EF4-FFF2-40B4-BE49-F238E27FC236}">
                <a16:creationId xmlns:a16="http://schemas.microsoft.com/office/drawing/2014/main" id="{857C9090-D339-664C-90E4-E01E1C33C2C4}"/>
              </a:ext>
            </a:extLst>
          </p:cNvPr>
          <p:cNvSpPr>
            <a:spLocks noGrp="1"/>
          </p:cNvSpPr>
          <p:nvPr>
            <p:ph idx="1"/>
          </p:nvPr>
        </p:nvSpPr>
        <p:spPr>
          <a:xfrm>
            <a:off x="1371600" y="1479176"/>
            <a:ext cx="9804400" cy="5209491"/>
          </a:xfrm>
        </p:spPr>
        <p:txBody>
          <a:bodyPr>
            <a:normAutofit/>
          </a:bodyPr>
          <a:lstStyle/>
          <a:p>
            <a:pPr marL="0" indent="0">
              <a:buNone/>
            </a:pPr>
            <a:r>
              <a:rPr lang="fr-CH" sz="3200" dirty="0"/>
              <a:t>Août 2019</a:t>
            </a:r>
            <a:r>
              <a:rPr lang="fr-CH" sz="3200" b="1" dirty="0"/>
              <a:t>: 2 demi-journées d’introduction avec les 10 </a:t>
            </a:r>
            <a:r>
              <a:rPr lang="fr-CH" sz="3200" b="1" dirty="0" err="1"/>
              <a:t>participant.e.s</a:t>
            </a:r>
            <a:r>
              <a:rPr lang="fr-CH" sz="3200" b="1" dirty="0"/>
              <a:t>,</a:t>
            </a:r>
            <a:r>
              <a:rPr lang="fr-CH" sz="3200" dirty="0"/>
              <a:t> axées sur les motivations et objectifs des élèves, la rencontre d’élèves de retour d’Angleterre, les questions liées à l’identité et aux constructions culturelles.</a:t>
            </a:r>
          </a:p>
          <a:p>
            <a:pPr marL="0" indent="0">
              <a:buNone/>
            </a:pPr>
            <a:r>
              <a:rPr lang="fr-CH" sz="3200" i="1" u="sng" dirty="0"/>
              <a:t>Premier bilan et questionnement actuel:</a:t>
            </a:r>
            <a:r>
              <a:rPr lang="fr-CH" sz="3200" dirty="0"/>
              <a:t> trop dense, volonté de tout 	discuter. Qu’est-ce qui est vraiment pertinent pour les élèves? 	Certains aspects, liés à l’identité et la culture sont-ils trop complexes pour des ados de 16 ans. </a:t>
            </a:r>
          </a:p>
        </p:txBody>
      </p:sp>
    </p:spTree>
    <p:extLst>
      <p:ext uri="{BB962C8B-B14F-4D97-AF65-F5344CB8AC3E}">
        <p14:creationId xmlns:p14="http://schemas.microsoft.com/office/powerpoint/2010/main" val="20387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80804-B815-544F-B9FC-7EE6D0E4167E}"/>
              </a:ext>
            </a:extLst>
          </p:cNvPr>
          <p:cNvSpPr>
            <a:spLocks noGrp="1"/>
          </p:cNvSpPr>
          <p:nvPr>
            <p:ph type="title"/>
          </p:nvPr>
        </p:nvSpPr>
        <p:spPr>
          <a:xfrm>
            <a:off x="1371600" y="448734"/>
            <a:ext cx="9601200" cy="753533"/>
          </a:xfrm>
        </p:spPr>
        <p:txBody>
          <a:bodyPr>
            <a:normAutofit/>
          </a:bodyPr>
          <a:lstStyle/>
          <a:p>
            <a:r>
              <a:rPr lang="fr-FR" sz="3500" b="1" dirty="0"/>
              <a:t>Projet 2.0: </a:t>
            </a:r>
            <a:r>
              <a:rPr lang="fr-FR" sz="3500" dirty="0"/>
              <a:t>Récolte des premières données</a:t>
            </a:r>
          </a:p>
        </p:txBody>
      </p:sp>
      <p:sp>
        <p:nvSpPr>
          <p:cNvPr id="3" name="Espace réservé du contenu 2">
            <a:extLst>
              <a:ext uri="{FF2B5EF4-FFF2-40B4-BE49-F238E27FC236}">
                <a16:creationId xmlns:a16="http://schemas.microsoft.com/office/drawing/2014/main" id="{857C9090-D339-664C-90E4-E01E1C33C2C4}"/>
              </a:ext>
            </a:extLst>
          </p:cNvPr>
          <p:cNvSpPr>
            <a:spLocks noGrp="1"/>
          </p:cNvSpPr>
          <p:nvPr>
            <p:ph idx="1"/>
          </p:nvPr>
        </p:nvSpPr>
        <p:spPr>
          <a:xfrm>
            <a:off x="1371600" y="1202267"/>
            <a:ext cx="9977718" cy="5346948"/>
          </a:xfrm>
        </p:spPr>
        <p:txBody>
          <a:bodyPr>
            <a:normAutofit/>
          </a:bodyPr>
          <a:lstStyle/>
          <a:p>
            <a:pPr marL="0" indent="0">
              <a:buNone/>
            </a:pPr>
            <a:r>
              <a:rPr lang="fr-CH" sz="3000" dirty="0"/>
              <a:t>Août 2019 – juillet 2020: </a:t>
            </a:r>
            <a:r>
              <a:rPr lang="fr-CH" sz="3000" b="1" dirty="0"/>
              <a:t>site internet </a:t>
            </a:r>
            <a:r>
              <a:rPr lang="fr-CH" sz="3000" dirty="0"/>
              <a:t>(forum + espace privé)</a:t>
            </a:r>
          </a:p>
          <a:p>
            <a:pPr marL="0" indent="0">
              <a:buNone/>
            </a:pPr>
            <a:r>
              <a:rPr lang="fr-CH" sz="2800" i="1" u="sng" dirty="0"/>
              <a:t>Premier bilan et questionnement actuel: </a:t>
            </a:r>
          </a:p>
          <a:p>
            <a:r>
              <a:rPr lang="fr-CH" sz="2800" b="1" dirty="0"/>
              <a:t>Espace forum</a:t>
            </a:r>
            <a:r>
              <a:rPr lang="fr-CH" sz="2800" dirty="0"/>
              <a:t>: très peu de participation. </a:t>
            </a:r>
          </a:p>
          <a:p>
            <a:pPr marL="0" indent="0">
              <a:buNone/>
            </a:pPr>
            <a:r>
              <a:rPr lang="fr-CH" sz="2800" dirty="0"/>
              <a:t>	Possibles causes: Outil pas adapté aux ados? 	Communauté pas nécessaire? Consignes trop complexes?</a:t>
            </a:r>
          </a:p>
          <a:p>
            <a:r>
              <a:rPr lang="fr-CH" sz="2800" b="1" dirty="0"/>
              <a:t>Espace privé</a:t>
            </a:r>
            <a:r>
              <a:rPr lang="fr-CH" sz="2800" dirty="0"/>
              <a:t>: participation plus régulière (mensuelle environ), dialogue entre eux et moi. </a:t>
            </a:r>
          </a:p>
          <a:p>
            <a:pPr marL="0" indent="0">
              <a:buNone/>
            </a:pPr>
            <a:r>
              <a:rPr lang="fr-CH" sz="2800" dirty="0"/>
              <a:t>	Textes différents de mes attentes. Que pourrais-je faire de 	cette différence? 1-2 élèves ne participent plus, vais-je en 	perdre d’autres?</a:t>
            </a:r>
          </a:p>
          <a:p>
            <a:pPr marL="0" indent="0">
              <a:buNone/>
            </a:pPr>
            <a:endParaRPr lang="fr-CH" sz="2200" dirty="0"/>
          </a:p>
          <a:p>
            <a:endParaRPr lang="fr-CH" sz="2200" dirty="0"/>
          </a:p>
        </p:txBody>
      </p:sp>
    </p:spTree>
    <p:extLst>
      <p:ext uri="{BB962C8B-B14F-4D97-AF65-F5344CB8AC3E}">
        <p14:creationId xmlns:p14="http://schemas.microsoft.com/office/powerpoint/2010/main" val="120612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80804-B815-544F-B9FC-7EE6D0E4167E}"/>
              </a:ext>
            </a:extLst>
          </p:cNvPr>
          <p:cNvSpPr>
            <a:spLocks noGrp="1"/>
          </p:cNvSpPr>
          <p:nvPr>
            <p:ph type="title"/>
          </p:nvPr>
        </p:nvSpPr>
        <p:spPr>
          <a:xfrm>
            <a:off x="1371599" y="160867"/>
            <a:ext cx="9601200" cy="753533"/>
          </a:xfrm>
        </p:spPr>
        <p:txBody>
          <a:bodyPr>
            <a:normAutofit/>
          </a:bodyPr>
          <a:lstStyle/>
          <a:p>
            <a:r>
              <a:rPr lang="fr-FR" sz="3500" b="1" dirty="0"/>
              <a:t>Projet 2.0: </a:t>
            </a:r>
            <a:r>
              <a:rPr lang="fr-FR" sz="3500" dirty="0"/>
              <a:t>Récolte des premières données</a:t>
            </a:r>
          </a:p>
        </p:txBody>
      </p:sp>
      <p:sp>
        <p:nvSpPr>
          <p:cNvPr id="6" name="Espace réservé du contenu 5">
            <a:extLst>
              <a:ext uri="{FF2B5EF4-FFF2-40B4-BE49-F238E27FC236}">
                <a16:creationId xmlns:a16="http://schemas.microsoft.com/office/drawing/2014/main" id="{0694212F-B803-B145-9CC5-1CBE319F3D06}"/>
              </a:ext>
            </a:extLst>
          </p:cNvPr>
          <p:cNvSpPr>
            <a:spLocks noGrp="1"/>
          </p:cNvSpPr>
          <p:nvPr>
            <p:ph idx="1"/>
          </p:nvPr>
        </p:nvSpPr>
        <p:spPr/>
        <p:txBody>
          <a:bodyPr/>
          <a:lstStyle/>
          <a:p>
            <a:endParaRPr lang="fr-FR"/>
          </a:p>
        </p:txBody>
      </p:sp>
      <p:pic>
        <p:nvPicPr>
          <p:cNvPr id="7" name="Image 6">
            <a:extLst>
              <a:ext uri="{FF2B5EF4-FFF2-40B4-BE49-F238E27FC236}">
                <a16:creationId xmlns:a16="http://schemas.microsoft.com/office/drawing/2014/main" id="{78E02DCE-1233-3749-9739-3DB65EB3C4CF}"/>
              </a:ext>
            </a:extLst>
          </p:cNvPr>
          <p:cNvPicPr>
            <a:picLocks noChangeAspect="1"/>
          </p:cNvPicPr>
          <p:nvPr/>
        </p:nvPicPr>
        <p:blipFill>
          <a:blip r:embed="rId3"/>
          <a:stretch>
            <a:fillRect/>
          </a:stretch>
        </p:blipFill>
        <p:spPr>
          <a:xfrm>
            <a:off x="950258" y="689801"/>
            <a:ext cx="10961788" cy="6177164"/>
          </a:xfrm>
          <a:prstGeom prst="rect">
            <a:avLst/>
          </a:prstGeom>
        </p:spPr>
      </p:pic>
    </p:spTree>
    <p:extLst>
      <p:ext uri="{BB962C8B-B14F-4D97-AF65-F5344CB8AC3E}">
        <p14:creationId xmlns:p14="http://schemas.microsoft.com/office/powerpoint/2010/main" val="3720865754"/>
      </p:ext>
    </p:extLst>
  </p:cSld>
  <p:clrMapOvr>
    <a:masterClrMapping/>
  </p:clrMapOvr>
</p:sld>
</file>

<file path=ppt/theme/theme1.xml><?xml version="1.0" encoding="utf-8"?>
<a:theme xmlns:a="http://schemas.openxmlformats.org/drawingml/2006/main" name="Rognage">
  <a:themeElements>
    <a:clrScheme name="Rognag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ogn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gn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{2349DB67-FC84-6942-8EAB-9BE5FDA38E95}tf10001072</Template>
  <TotalTime>37405</TotalTime>
  <Words>2136</Words>
  <Application>Microsoft Macintosh PowerPoint</Application>
  <PresentationFormat>Grand écran</PresentationFormat>
  <Paragraphs>112</Paragraphs>
  <Slides>13</Slides>
  <Notes>13</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13</vt:i4>
      </vt:variant>
    </vt:vector>
  </HeadingPairs>
  <TitlesOfParts>
    <vt:vector size="16" baseType="lpstr">
      <vt:lpstr>Calibri</vt:lpstr>
      <vt:lpstr>Franklin Gothic Book</vt:lpstr>
      <vt:lpstr>Rognage</vt:lpstr>
      <vt:lpstr>Partir en Angleterre dans le cadre de la maturité bilingue français-anglais:  Un programme d’accompagnement pour les élèves avant, pendant et après leur séjour pour négocier au mieux leurs nouvelles identités sociales et culturelles</vt:lpstr>
      <vt:lpstr>Plan</vt:lpstr>
      <vt:lpstr>Mon projet en bref…</vt:lpstr>
      <vt:lpstr>Projet 1.0: Questions et hypothèses de recherche</vt:lpstr>
      <vt:lpstr>Projet 1.0: Eléments du cadre théorique</vt:lpstr>
      <vt:lpstr>Projet 1.0: Méthodologie</vt:lpstr>
      <vt:lpstr>Projet 2.0: Mise en place du programme</vt:lpstr>
      <vt:lpstr>Projet 2.0: Récolte des premières données</vt:lpstr>
      <vt:lpstr>Projet 2.0: Récolte des premières données</vt:lpstr>
      <vt:lpstr>Projet 2.0: Récolte des premières données</vt:lpstr>
      <vt:lpstr>Projet 2.0: Questions et problèmes</vt:lpstr>
      <vt:lpstr>Merci de votre attention et de vos questions, doutes, interrogations, critiques, remarques et suggestions qui me feront avancer! </vt:lpstr>
      <vt:lpstr>Bibliographie sélective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Partir en Angleterre dans le cadre de la maturité bilingue français-anglais : Comment négocier au mieux sa nouvelle identité sociale et culturelle?</dc:title>
  <dc:creator>Microsoft Office User</dc:creator>
  <cp:lastModifiedBy>Microsoft Office User</cp:lastModifiedBy>
  <cp:revision>52</cp:revision>
  <cp:lastPrinted>2020-02-04T15:38:24Z</cp:lastPrinted>
  <dcterms:created xsi:type="dcterms:W3CDTF">2019-03-04T13:06:38Z</dcterms:created>
  <dcterms:modified xsi:type="dcterms:W3CDTF">2020-02-10T14:24:50Z</dcterms:modified>
</cp:coreProperties>
</file>