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sldIdLst>
    <p:sldId id="333" r:id="rId2"/>
    <p:sldId id="373" r:id="rId3"/>
    <p:sldId id="415" r:id="rId4"/>
    <p:sldId id="374" r:id="rId5"/>
    <p:sldId id="384" r:id="rId6"/>
    <p:sldId id="416" r:id="rId7"/>
    <p:sldId id="376" r:id="rId8"/>
    <p:sldId id="377" r:id="rId9"/>
    <p:sldId id="375" r:id="rId10"/>
    <p:sldId id="378" r:id="rId11"/>
    <p:sldId id="342" r:id="rId12"/>
    <p:sldId id="343" r:id="rId13"/>
    <p:sldId id="344" r:id="rId14"/>
    <p:sldId id="379" r:id="rId15"/>
    <p:sldId id="380" r:id="rId16"/>
    <p:sldId id="359" r:id="rId17"/>
    <p:sldId id="363" r:id="rId18"/>
    <p:sldId id="366" r:id="rId19"/>
    <p:sldId id="352" r:id="rId20"/>
    <p:sldId id="418" r:id="rId21"/>
    <p:sldId id="417" r:id="rId22"/>
    <p:sldId id="381" r:id="rId23"/>
    <p:sldId id="382" r:id="rId24"/>
    <p:sldId id="419" r:id="rId25"/>
    <p:sldId id="360" r:id="rId26"/>
    <p:sldId id="386" r:id="rId27"/>
    <p:sldId id="387" r:id="rId28"/>
    <p:sldId id="420" r:id="rId29"/>
    <p:sldId id="332" r:id="rId30"/>
    <p:sldId id="421" r:id="rId31"/>
    <p:sldId id="388" r:id="rId32"/>
    <p:sldId id="391" r:id="rId33"/>
    <p:sldId id="399" r:id="rId34"/>
    <p:sldId id="400" r:id="rId35"/>
    <p:sldId id="401" r:id="rId36"/>
    <p:sldId id="403" r:id="rId37"/>
    <p:sldId id="404" r:id="rId38"/>
    <p:sldId id="393" r:id="rId39"/>
    <p:sldId id="405" r:id="rId40"/>
    <p:sldId id="394" r:id="rId41"/>
    <p:sldId id="406" r:id="rId42"/>
    <p:sldId id="407" r:id="rId43"/>
    <p:sldId id="408" r:id="rId44"/>
    <p:sldId id="395" r:id="rId45"/>
    <p:sldId id="409" r:id="rId46"/>
    <p:sldId id="410" r:id="rId47"/>
    <p:sldId id="411" r:id="rId48"/>
    <p:sldId id="412" r:id="rId49"/>
    <p:sldId id="423" r:id="rId50"/>
    <p:sldId id="424" r:id="rId51"/>
    <p:sldId id="414" r:id="rId52"/>
    <p:sldId id="370" r:id="rId53"/>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33CC"/>
    <a:srgbClr val="FF0000"/>
    <a:srgbClr val="FF66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EB6C27D-E128-439D-82D4-7DC381A3D29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fr-FR" altLang="fr-FR"/>
          </a:p>
        </p:txBody>
      </p:sp>
      <p:sp>
        <p:nvSpPr>
          <p:cNvPr id="29699" name="Rectangle 3">
            <a:extLst>
              <a:ext uri="{FF2B5EF4-FFF2-40B4-BE49-F238E27FC236}">
                <a16:creationId xmlns:a16="http://schemas.microsoft.com/office/drawing/2014/main" id="{E7AF81FF-A04C-4B81-B6F5-E4CDA6B8FA4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fr-FR" altLang="fr-FR"/>
          </a:p>
        </p:txBody>
      </p:sp>
      <p:sp>
        <p:nvSpPr>
          <p:cNvPr id="3076" name="Rectangle 4">
            <a:extLst>
              <a:ext uri="{FF2B5EF4-FFF2-40B4-BE49-F238E27FC236}">
                <a16:creationId xmlns:a16="http://schemas.microsoft.com/office/drawing/2014/main" id="{77C9AA17-DDBF-419D-9BC5-18F6CA302BE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a16="http://schemas.microsoft.com/office/drawing/2014/main" id="{7D6D81CC-5909-4436-89FB-5CF5EC6B196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29702" name="Rectangle 6">
            <a:extLst>
              <a:ext uri="{FF2B5EF4-FFF2-40B4-BE49-F238E27FC236}">
                <a16:creationId xmlns:a16="http://schemas.microsoft.com/office/drawing/2014/main" id="{3C6CA2CC-7E87-4652-A516-45606DABB68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fr-FR" altLang="fr-FR"/>
          </a:p>
        </p:txBody>
      </p:sp>
      <p:sp>
        <p:nvSpPr>
          <p:cNvPr id="29703" name="Rectangle 7">
            <a:extLst>
              <a:ext uri="{FF2B5EF4-FFF2-40B4-BE49-F238E27FC236}">
                <a16:creationId xmlns:a16="http://schemas.microsoft.com/office/drawing/2014/main" id="{91779F87-790F-4FF7-8667-061B5325E99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76103CB-6B41-4B1A-9E65-1EEB6BD4363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76103CB-6B41-4B1A-9E65-1EEB6BD4363B}" type="slidenum">
              <a:rPr lang="fr-FR" altLang="fr-FR" smtClean="0"/>
              <a:pPr>
                <a:defRPr/>
              </a:pPr>
              <a:t>1</a:t>
            </a:fld>
            <a:endParaRPr lang="fr-FR" altLang="fr-FR"/>
          </a:p>
        </p:txBody>
      </p:sp>
    </p:spTree>
    <p:extLst>
      <p:ext uri="{BB962C8B-B14F-4D97-AF65-F5344CB8AC3E}">
        <p14:creationId xmlns:p14="http://schemas.microsoft.com/office/powerpoint/2010/main" val="403739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76103CB-6B41-4B1A-9E65-1EEB6BD4363B}" type="slidenum">
              <a:rPr lang="fr-FR" altLang="fr-FR" smtClean="0"/>
              <a:pPr>
                <a:defRPr/>
              </a:pPr>
              <a:t>52</a:t>
            </a:fld>
            <a:endParaRPr lang="fr-FR" altLang="fr-FR"/>
          </a:p>
        </p:txBody>
      </p:sp>
    </p:spTree>
    <p:extLst>
      <p:ext uri="{BB962C8B-B14F-4D97-AF65-F5344CB8AC3E}">
        <p14:creationId xmlns:p14="http://schemas.microsoft.com/office/powerpoint/2010/main" val="131407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ACE20F8-C583-47DA-8F8B-687E5F9824E6}"/>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8AB5DAFF-B76D-428C-8A32-C9E17856110E}"/>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fr-FR" altLang="fr-FR" sz="2400">
                <a:latin typeface="Times New Roman" panose="02020603050405020304" pitchFamily="18" charset="0"/>
              </a:endParaRPr>
            </a:p>
          </p:txBody>
        </p:sp>
        <p:sp>
          <p:nvSpPr>
            <p:cNvPr id="6" name="Rectangle 4">
              <a:extLst>
                <a:ext uri="{FF2B5EF4-FFF2-40B4-BE49-F238E27FC236}">
                  <a16:creationId xmlns:a16="http://schemas.microsoft.com/office/drawing/2014/main" id="{D463C59E-EE91-407A-BB17-50B65F6D138E}"/>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grpSp>
          <p:nvGrpSpPr>
            <p:cNvPr id="7" name="Group 5">
              <a:extLst>
                <a:ext uri="{FF2B5EF4-FFF2-40B4-BE49-F238E27FC236}">
                  <a16:creationId xmlns:a16="http://schemas.microsoft.com/office/drawing/2014/main" id="{EAD14DF1-6D1D-4C50-8F0D-221049F59C38}"/>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89589A85-FA48-4F5A-843A-8A374D3CAD4A}"/>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9" name="Rectangle 7">
                <a:extLst>
                  <a:ext uri="{FF2B5EF4-FFF2-40B4-BE49-F238E27FC236}">
                    <a16:creationId xmlns:a16="http://schemas.microsoft.com/office/drawing/2014/main" id="{9B022166-509C-4EC8-BBF4-DC8F910BF523}"/>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0" name="Rectangle 8">
                <a:extLst>
                  <a:ext uri="{FF2B5EF4-FFF2-40B4-BE49-F238E27FC236}">
                    <a16:creationId xmlns:a16="http://schemas.microsoft.com/office/drawing/2014/main" id="{B53CC679-D541-4662-8156-FCD61BE80D6C}"/>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1" name="Rectangle 9">
                <a:extLst>
                  <a:ext uri="{FF2B5EF4-FFF2-40B4-BE49-F238E27FC236}">
                    <a16:creationId xmlns:a16="http://schemas.microsoft.com/office/drawing/2014/main" id="{25FFE249-61A3-4A4D-BC09-E0AC21F88A58}"/>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2" name="Rectangle 10">
                <a:extLst>
                  <a:ext uri="{FF2B5EF4-FFF2-40B4-BE49-F238E27FC236}">
                    <a16:creationId xmlns:a16="http://schemas.microsoft.com/office/drawing/2014/main" id="{FBEE0282-C21C-46C0-B089-C5ED5C43382E}"/>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3" name="Rectangle 11">
                <a:extLst>
                  <a:ext uri="{FF2B5EF4-FFF2-40B4-BE49-F238E27FC236}">
                    <a16:creationId xmlns:a16="http://schemas.microsoft.com/office/drawing/2014/main" id="{6B0F3420-7C0B-4867-888D-98D1E44EA253}"/>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4" name="Rectangle 12">
                <a:extLst>
                  <a:ext uri="{FF2B5EF4-FFF2-40B4-BE49-F238E27FC236}">
                    <a16:creationId xmlns:a16="http://schemas.microsoft.com/office/drawing/2014/main" id="{2EC13FBC-2A08-418A-BACF-2FC5A1FA797B}"/>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5" name="Rectangle 13">
                <a:extLst>
                  <a:ext uri="{FF2B5EF4-FFF2-40B4-BE49-F238E27FC236}">
                    <a16:creationId xmlns:a16="http://schemas.microsoft.com/office/drawing/2014/main" id="{D692FB62-0A1D-4DEF-BDBF-ABE8E28D2D89}"/>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6" name="Rectangle 14">
                <a:extLst>
                  <a:ext uri="{FF2B5EF4-FFF2-40B4-BE49-F238E27FC236}">
                    <a16:creationId xmlns:a16="http://schemas.microsoft.com/office/drawing/2014/main" id="{2960163D-B0EB-4F77-8EA7-1D0DC19EE3D0}"/>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7" name="Rectangle 15">
                <a:extLst>
                  <a:ext uri="{FF2B5EF4-FFF2-40B4-BE49-F238E27FC236}">
                    <a16:creationId xmlns:a16="http://schemas.microsoft.com/office/drawing/2014/main" id="{35CA928F-869E-4E75-ACEB-2A7E662690BC}"/>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grpSp>
      </p:grpSp>
      <p:sp>
        <p:nvSpPr>
          <p:cNvPr id="112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altLang="fr-FR" noProof="0"/>
              <a:t>Cliquez pour modifier le style du titre</a:t>
            </a:r>
          </a:p>
        </p:txBody>
      </p:sp>
      <p:sp>
        <p:nvSpPr>
          <p:cNvPr id="11284"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fr-FR" altLang="fr-FR" noProof="0"/>
              <a:t>Cliquez pour modifier le style des sous-titres du masque</a:t>
            </a:r>
          </a:p>
        </p:txBody>
      </p:sp>
      <p:sp>
        <p:nvSpPr>
          <p:cNvPr id="18" name="Rectangle 16">
            <a:extLst>
              <a:ext uri="{FF2B5EF4-FFF2-40B4-BE49-F238E27FC236}">
                <a16:creationId xmlns:a16="http://schemas.microsoft.com/office/drawing/2014/main" id="{CF08772E-0364-4BC7-8B72-E59B614F3627}"/>
              </a:ext>
            </a:extLst>
          </p:cNvPr>
          <p:cNvSpPr>
            <a:spLocks noGrp="1" noChangeArrowheads="1"/>
          </p:cNvSpPr>
          <p:nvPr>
            <p:ph type="dt" sz="half" idx="10"/>
          </p:nvPr>
        </p:nvSpPr>
        <p:spPr>
          <a:xfrm>
            <a:off x="457200" y="6248400"/>
            <a:ext cx="2133600" cy="457200"/>
          </a:xfrm>
        </p:spPr>
        <p:txBody>
          <a:bodyPr/>
          <a:lstStyle>
            <a:lvl1pPr>
              <a:defRPr smtClean="0"/>
            </a:lvl1pPr>
          </a:lstStyle>
          <a:p>
            <a:pPr>
              <a:defRPr/>
            </a:pPr>
            <a:endParaRPr lang="fr-FR" altLang="fr-FR"/>
          </a:p>
        </p:txBody>
      </p:sp>
      <p:sp>
        <p:nvSpPr>
          <p:cNvPr id="19" name="Rectangle 17">
            <a:extLst>
              <a:ext uri="{FF2B5EF4-FFF2-40B4-BE49-F238E27FC236}">
                <a16:creationId xmlns:a16="http://schemas.microsoft.com/office/drawing/2014/main" id="{DE8C7293-2F4A-43B4-8FF3-F996C97D69E9}"/>
              </a:ext>
            </a:extLst>
          </p:cNvPr>
          <p:cNvSpPr>
            <a:spLocks noGrp="1" noChangeArrowheads="1"/>
          </p:cNvSpPr>
          <p:nvPr>
            <p:ph type="ftr" sz="quarter" idx="11"/>
          </p:nvPr>
        </p:nvSpPr>
        <p:spPr/>
        <p:txBody>
          <a:bodyPr/>
          <a:lstStyle>
            <a:lvl1pPr>
              <a:defRPr smtClean="0"/>
            </a:lvl1pPr>
          </a:lstStyle>
          <a:p>
            <a:pPr>
              <a:defRPr/>
            </a:pPr>
            <a:r>
              <a:rPr lang="fr-FR" altLang="fr-FR"/>
              <a:t>Bertrand Daunay. L’invention d’une discipline : la didactique  Doctoriales du Centre de compétences romand de didactique disciplinaire – 26 octobre 2018</a:t>
            </a:r>
            <a:endParaRPr lang="fr-FR" altLang="fr-FR" dirty="0"/>
          </a:p>
        </p:txBody>
      </p:sp>
      <p:sp>
        <p:nvSpPr>
          <p:cNvPr id="20" name="Rectangle 18">
            <a:extLst>
              <a:ext uri="{FF2B5EF4-FFF2-40B4-BE49-F238E27FC236}">
                <a16:creationId xmlns:a16="http://schemas.microsoft.com/office/drawing/2014/main" id="{339E3BCE-F844-4CC2-83B8-4666B0426499}"/>
              </a:ext>
            </a:extLst>
          </p:cNvPr>
          <p:cNvSpPr>
            <a:spLocks noGrp="1" noChangeArrowheads="1"/>
          </p:cNvSpPr>
          <p:nvPr>
            <p:ph type="sldNum" sz="quarter" idx="12"/>
          </p:nvPr>
        </p:nvSpPr>
        <p:spPr/>
        <p:txBody>
          <a:bodyPr/>
          <a:lstStyle>
            <a:lvl1pPr>
              <a:defRPr smtClean="0"/>
            </a:lvl1pPr>
          </a:lstStyle>
          <a:p>
            <a:pPr>
              <a:defRPr/>
            </a:pPr>
            <a:fld id="{D58119BD-3B91-4904-A594-039F33E6F35B}" type="slidenum">
              <a:rPr lang="fr-FR" altLang="fr-FR"/>
              <a:pPr>
                <a:defRPr/>
              </a:pPr>
              <a:t>‹N°›</a:t>
            </a:fld>
            <a:endParaRPr lang="fr-FR" altLang="fr-FR"/>
          </a:p>
        </p:txBody>
      </p:sp>
    </p:spTree>
    <p:extLst>
      <p:ext uri="{BB962C8B-B14F-4D97-AF65-F5344CB8AC3E}">
        <p14:creationId xmlns:p14="http://schemas.microsoft.com/office/powerpoint/2010/main" val="344627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a:extLst>
              <a:ext uri="{FF2B5EF4-FFF2-40B4-BE49-F238E27FC236}">
                <a16:creationId xmlns:a16="http://schemas.microsoft.com/office/drawing/2014/main" id="{46F8445F-FEB3-490D-BC7C-56E8D77251FD}"/>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5" name="Rectangle 3">
            <a:extLst>
              <a:ext uri="{FF2B5EF4-FFF2-40B4-BE49-F238E27FC236}">
                <a16:creationId xmlns:a16="http://schemas.microsoft.com/office/drawing/2014/main" id="{2931C255-8CDA-45FA-83A7-90576EBAC0FA}"/>
              </a:ext>
            </a:extLst>
          </p:cNvPr>
          <p:cNvSpPr>
            <a:spLocks noGrp="1" noChangeArrowheads="1"/>
          </p:cNvSpPr>
          <p:nvPr>
            <p:ph type="sldNum" sz="quarter" idx="11"/>
          </p:nvPr>
        </p:nvSpPr>
        <p:spPr>
          <a:ln/>
        </p:spPr>
        <p:txBody>
          <a:bodyPr/>
          <a:lstStyle>
            <a:lvl1pPr>
              <a:defRPr/>
            </a:lvl1pPr>
          </a:lstStyle>
          <a:p>
            <a:pPr>
              <a:defRPr/>
            </a:pPr>
            <a:fld id="{39D22544-A174-4776-802E-C477FAFF1922}" type="slidenum">
              <a:rPr lang="fr-FR" altLang="fr-FR"/>
              <a:pPr>
                <a:defRPr/>
              </a:pPr>
              <a:t>‹N°›</a:t>
            </a:fld>
            <a:endParaRPr lang="fr-FR" altLang="fr-FR"/>
          </a:p>
        </p:txBody>
      </p:sp>
      <p:sp>
        <p:nvSpPr>
          <p:cNvPr id="6" name="Rectangle 16">
            <a:extLst>
              <a:ext uri="{FF2B5EF4-FFF2-40B4-BE49-F238E27FC236}">
                <a16:creationId xmlns:a16="http://schemas.microsoft.com/office/drawing/2014/main" id="{73FDBCAE-B823-4F22-B529-34B65F362CCD}"/>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317808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a:extLst>
              <a:ext uri="{FF2B5EF4-FFF2-40B4-BE49-F238E27FC236}">
                <a16:creationId xmlns:a16="http://schemas.microsoft.com/office/drawing/2014/main" id="{72FAB577-3B08-4606-909E-022BE61D5584}"/>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5" name="Rectangle 3">
            <a:extLst>
              <a:ext uri="{FF2B5EF4-FFF2-40B4-BE49-F238E27FC236}">
                <a16:creationId xmlns:a16="http://schemas.microsoft.com/office/drawing/2014/main" id="{E6F7DC08-14BC-4C57-8237-2AA4514B91FF}"/>
              </a:ext>
            </a:extLst>
          </p:cNvPr>
          <p:cNvSpPr>
            <a:spLocks noGrp="1" noChangeArrowheads="1"/>
          </p:cNvSpPr>
          <p:nvPr>
            <p:ph type="sldNum" sz="quarter" idx="11"/>
          </p:nvPr>
        </p:nvSpPr>
        <p:spPr>
          <a:ln/>
        </p:spPr>
        <p:txBody>
          <a:bodyPr/>
          <a:lstStyle>
            <a:lvl1pPr>
              <a:defRPr/>
            </a:lvl1pPr>
          </a:lstStyle>
          <a:p>
            <a:pPr>
              <a:defRPr/>
            </a:pPr>
            <a:fld id="{752C1C2E-B6D3-4D90-AAA0-539EBD5F7C41}" type="slidenum">
              <a:rPr lang="fr-FR" altLang="fr-FR"/>
              <a:pPr>
                <a:defRPr/>
              </a:pPr>
              <a:t>‹N°›</a:t>
            </a:fld>
            <a:endParaRPr lang="fr-FR" altLang="fr-FR"/>
          </a:p>
        </p:txBody>
      </p:sp>
      <p:sp>
        <p:nvSpPr>
          <p:cNvPr id="6" name="Rectangle 16">
            <a:extLst>
              <a:ext uri="{FF2B5EF4-FFF2-40B4-BE49-F238E27FC236}">
                <a16:creationId xmlns:a16="http://schemas.microsoft.com/office/drawing/2014/main" id="{CF72A79D-FCE8-4651-A44F-7B355B9FBC35}"/>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142257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Modifiez le style du titre</a:t>
            </a:r>
          </a:p>
        </p:txBody>
      </p:sp>
      <p:sp>
        <p:nvSpPr>
          <p:cNvPr id="3" name="Espace réservé du texte 2"/>
          <p:cNvSpPr>
            <a:spLocks noGrp="1"/>
          </p:cNvSpPr>
          <p:nvPr>
            <p:ph type="body" sz="half" idx="1"/>
          </p:nvPr>
        </p:nvSpPr>
        <p:spPr>
          <a:xfrm>
            <a:off x="457200" y="1981200"/>
            <a:ext cx="4038600" cy="3886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4038600" cy="3886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a:extLst>
              <a:ext uri="{FF2B5EF4-FFF2-40B4-BE49-F238E27FC236}">
                <a16:creationId xmlns:a16="http://schemas.microsoft.com/office/drawing/2014/main" id="{F931AA13-D1B7-49C2-BB0F-EEBABB08307F}"/>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6" name="Rectangle 3">
            <a:extLst>
              <a:ext uri="{FF2B5EF4-FFF2-40B4-BE49-F238E27FC236}">
                <a16:creationId xmlns:a16="http://schemas.microsoft.com/office/drawing/2014/main" id="{69522D6D-481A-4DF9-8304-D71D9B7529B1}"/>
              </a:ext>
            </a:extLst>
          </p:cNvPr>
          <p:cNvSpPr>
            <a:spLocks noGrp="1" noChangeArrowheads="1"/>
          </p:cNvSpPr>
          <p:nvPr>
            <p:ph type="sldNum" sz="quarter" idx="11"/>
          </p:nvPr>
        </p:nvSpPr>
        <p:spPr>
          <a:ln/>
        </p:spPr>
        <p:txBody>
          <a:bodyPr/>
          <a:lstStyle>
            <a:lvl1pPr>
              <a:defRPr/>
            </a:lvl1pPr>
          </a:lstStyle>
          <a:p>
            <a:pPr>
              <a:defRPr/>
            </a:pPr>
            <a:fld id="{6FFC6D65-E0F6-4BE2-8E88-64093A921BE1}" type="slidenum">
              <a:rPr lang="fr-FR" altLang="fr-FR"/>
              <a:pPr>
                <a:defRPr/>
              </a:pPr>
              <a:t>‹N°›</a:t>
            </a:fld>
            <a:endParaRPr lang="fr-FR" altLang="fr-FR"/>
          </a:p>
        </p:txBody>
      </p:sp>
      <p:sp>
        <p:nvSpPr>
          <p:cNvPr id="7" name="Rectangle 16">
            <a:extLst>
              <a:ext uri="{FF2B5EF4-FFF2-40B4-BE49-F238E27FC236}">
                <a16:creationId xmlns:a16="http://schemas.microsoft.com/office/drawing/2014/main" id="{DE9A8F14-8549-4056-8FA6-F6C6F8A4BCF4}"/>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322150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2">
            <a:extLst>
              <a:ext uri="{FF2B5EF4-FFF2-40B4-BE49-F238E27FC236}">
                <a16:creationId xmlns:a16="http://schemas.microsoft.com/office/drawing/2014/main" id="{D2F69689-2EFC-4335-B2DB-49504CBF3C2D}"/>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endParaRPr lang="fr-FR" altLang="fr-FR" dirty="0"/>
          </a:p>
        </p:txBody>
      </p:sp>
      <p:sp>
        <p:nvSpPr>
          <p:cNvPr id="5" name="Rectangle 3">
            <a:extLst>
              <a:ext uri="{FF2B5EF4-FFF2-40B4-BE49-F238E27FC236}">
                <a16:creationId xmlns:a16="http://schemas.microsoft.com/office/drawing/2014/main" id="{1093F7B0-53AF-48D2-9E8D-B8D9BABC649B}"/>
              </a:ext>
            </a:extLst>
          </p:cNvPr>
          <p:cNvSpPr>
            <a:spLocks noGrp="1" noChangeArrowheads="1"/>
          </p:cNvSpPr>
          <p:nvPr>
            <p:ph type="sldNum" sz="quarter" idx="11"/>
          </p:nvPr>
        </p:nvSpPr>
        <p:spPr>
          <a:ln/>
        </p:spPr>
        <p:txBody>
          <a:bodyPr/>
          <a:lstStyle>
            <a:lvl1pPr>
              <a:defRPr/>
            </a:lvl1pPr>
          </a:lstStyle>
          <a:p>
            <a:pPr>
              <a:defRPr/>
            </a:pPr>
            <a:fld id="{89FB32FA-BFCB-4CBE-A581-BAE5FD9DEE47}" type="slidenum">
              <a:rPr lang="fr-FR" altLang="fr-FR"/>
              <a:pPr>
                <a:defRPr/>
              </a:pPr>
              <a:t>‹N°›</a:t>
            </a:fld>
            <a:endParaRPr lang="fr-FR" altLang="fr-FR"/>
          </a:p>
        </p:txBody>
      </p:sp>
      <p:sp>
        <p:nvSpPr>
          <p:cNvPr id="6" name="Rectangle 16">
            <a:extLst>
              <a:ext uri="{FF2B5EF4-FFF2-40B4-BE49-F238E27FC236}">
                <a16:creationId xmlns:a16="http://schemas.microsoft.com/office/drawing/2014/main" id="{E5B0F875-2425-4E8E-B564-95413023FC1E}"/>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81753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2">
            <a:extLst>
              <a:ext uri="{FF2B5EF4-FFF2-40B4-BE49-F238E27FC236}">
                <a16:creationId xmlns:a16="http://schemas.microsoft.com/office/drawing/2014/main" id="{B94C4F59-1C12-47DF-BE10-60C3D61AB217}"/>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5" name="Rectangle 3">
            <a:extLst>
              <a:ext uri="{FF2B5EF4-FFF2-40B4-BE49-F238E27FC236}">
                <a16:creationId xmlns:a16="http://schemas.microsoft.com/office/drawing/2014/main" id="{82CD7667-28DB-411B-924F-E63F7B7AFDF9}"/>
              </a:ext>
            </a:extLst>
          </p:cNvPr>
          <p:cNvSpPr>
            <a:spLocks noGrp="1" noChangeArrowheads="1"/>
          </p:cNvSpPr>
          <p:nvPr>
            <p:ph type="sldNum" sz="quarter" idx="11"/>
          </p:nvPr>
        </p:nvSpPr>
        <p:spPr>
          <a:ln/>
        </p:spPr>
        <p:txBody>
          <a:bodyPr/>
          <a:lstStyle>
            <a:lvl1pPr>
              <a:defRPr/>
            </a:lvl1pPr>
          </a:lstStyle>
          <a:p>
            <a:pPr>
              <a:defRPr/>
            </a:pPr>
            <a:fld id="{66DDD3E2-F678-42FF-B1CE-1F369F655AFA}" type="slidenum">
              <a:rPr lang="fr-FR" altLang="fr-FR"/>
              <a:pPr>
                <a:defRPr/>
              </a:pPr>
              <a:t>‹N°›</a:t>
            </a:fld>
            <a:endParaRPr lang="fr-FR" altLang="fr-FR"/>
          </a:p>
        </p:txBody>
      </p:sp>
      <p:sp>
        <p:nvSpPr>
          <p:cNvPr id="6" name="Rectangle 16">
            <a:extLst>
              <a:ext uri="{FF2B5EF4-FFF2-40B4-BE49-F238E27FC236}">
                <a16:creationId xmlns:a16="http://schemas.microsoft.com/office/drawing/2014/main" id="{84BE8CED-02E7-4AFA-B867-B129546F9EA8}"/>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127441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981200"/>
            <a:ext cx="4038600" cy="3886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4038600" cy="3886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a:extLst>
              <a:ext uri="{FF2B5EF4-FFF2-40B4-BE49-F238E27FC236}">
                <a16:creationId xmlns:a16="http://schemas.microsoft.com/office/drawing/2014/main" id="{E140A936-6D40-4A49-8473-DBE4D10ED22E}"/>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6" name="Rectangle 3">
            <a:extLst>
              <a:ext uri="{FF2B5EF4-FFF2-40B4-BE49-F238E27FC236}">
                <a16:creationId xmlns:a16="http://schemas.microsoft.com/office/drawing/2014/main" id="{0758FA6D-6C02-4EB4-B113-54F5E551504D}"/>
              </a:ext>
            </a:extLst>
          </p:cNvPr>
          <p:cNvSpPr>
            <a:spLocks noGrp="1" noChangeArrowheads="1"/>
          </p:cNvSpPr>
          <p:nvPr>
            <p:ph type="sldNum" sz="quarter" idx="11"/>
          </p:nvPr>
        </p:nvSpPr>
        <p:spPr>
          <a:ln/>
        </p:spPr>
        <p:txBody>
          <a:bodyPr/>
          <a:lstStyle>
            <a:lvl1pPr>
              <a:defRPr/>
            </a:lvl1pPr>
          </a:lstStyle>
          <a:p>
            <a:pPr>
              <a:defRPr/>
            </a:pPr>
            <a:fld id="{B2925FC5-BE98-49BA-862C-C950C4876690}" type="slidenum">
              <a:rPr lang="fr-FR" altLang="fr-FR"/>
              <a:pPr>
                <a:defRPr/>
              </a:pPr>
              <a:t>‹N°›</a:t>
            </a:fld>
            <a:endParaRPr lang="fr-FR" altLang="fr-FR"/>
          </a:p>
        </p:txBody>
      </p:sp>
      <p:sp>
        <p:nvSpPr>
          <p:cNvPr id="7" name="Rectangle 16">
            <a:extLst>
              <a:ext uri="{FF2B5EF4-FFF2-40B4-BE49-F238E27FC236}">
                <a16:creationId xmlns:a16="http://schemas.microsoft.com/office/drawing/2014/main" id="{BF54E5DC-35FA-4BA9-B12D-D8D7BC29F634}"/>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33038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
            <a:extLst>
              <a:ext uri="{FF2B5EF4-FFF2-40B4-BE49-F238E27FC236}">
                <a16:creationId xmlns:a16="http://schemas.microsoft.com/office/drawing/2014/main" id="{1320666C-2A92-4C48-8749-785EED2E9C20}"/>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8" name="Rectangle 3">
            <a:extLst>
              <a:ext uri="{FF2B5EF4-FFF2-40B4-BE49-F238E27FC236}">
                <a16:creationId xmlns:a16="http://schemas.microsoft.com/office/drawing/2014/main" id="{B26544EE-5750-4F58-82B4-367144021B2F}"/>
              </a:ext>
            </a:extLst>
          </p:cNvPr>
          <p:cNvSpPr>
            <a:spLocks noGrp="1" noChangeArrowheads="1"/>
          </p:cNvSpPr>
          <p:nvPr>
            <p:ph type="sldNum" sz="quarter" idx="11"/>
          </p:nvPr>
        </p:nvSpPr>
        <p:spPr>
          <a:ln/>
        </p:spPr>
        <p:txBody>
          <a:bodyPr/>
          <a:lstStyle>
            <a:lvl1pPr>
              <a:defRPr/>
            </a:lvl1pPr>
          </a:lstStyle>
          <a:p>
            <a:pPr>
              <a:defRPr/>
            </a:pPr>
            <a:fld id="{DA3BB4DE-1F5E-45F8-A85D-AE28BA2D11FC}" type="slidenum">
              <a:rPr lang="fr-FR" altLang="fr-FR"/>
              <a:pPr>
                <a:defRPr/>
              </a:pPr>
              <a:t>‹N°›</a:t>
            </a:fld>
            <a:endParaRPr lang="fr-FR" altLang="fr-FR"/>
          </a:p>
        </p:txBody>
      </p:sp>
      <p:sp>
        <p:nvSpPr>
          <p:cNvPr id="9" name="Rectangle 16">
            <a:extLst>
              <a:ext uri="{FF2B5EF4-FFF2-40B4-BE49-F238E27FC236}">
                <a16:creationId xmlns:a16="http://schemas.microsoft.com/office/drawing/2014/main" id="{717237E2-BD55-4F08-B34C-68B5D3B81B50}"/>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405584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2">
            <a:extLst>
              <a:ext uri="{FF2B5EF4-FFF2-40B4-BE49-F238E27FC236}">
                <a16:creationId xmlns:a16="http://schemas.microsoft.com/office/drawing/2014/main" id="{3A3C54A7-FFE9-4A29-B39A-00014EB5D509}"/>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4" name="Rectangle 3">
            <a:extLst>
              <a:ext uri="{FF2B5EF4-FFF2-40B4-BE49-F238E27FC236}">
                <a16:creationId xmlns:a16="http://schemas.microsoft.com/office/drawing/2014/main" id="{21D8CF0D-EF7A-411C-852A-6B6799441C94}"/>
              </a:ext>
            </a:extLst>
          </p:cNvPr>
          <p:cNvSpPr>
            <a:spLocks noGrp="1" noChangeArrowheads="1"/>
          </p:cNvSpPr>
          <p:nvPr>
            <p:ph type="sldNum" sz="quarter" idx="11"/>
          </p:nvPr>
        </p:nvSpPr>
        <p:spPr>
          <a:ln/>
        </p:spPr>
        <p:txBody>
          <a:bodyPr/>
          <a:lstStyle>
            <a:lvl1pPr>
              <a:defRPr/>
            </a:lvl1pPr>
          </a:lstStyle>
          <a:p>
            <a:pPr>
              <a:defRPr/>
            </a:pPr>
            <a:fld id="{68408A38-42CC-4C54-B7BC-52522818FA02}" type="slidenum">
              <a:rPr lang="fr-FR" altLang="fr-FR"/>
              <a:pPr>
                <a:defRPr/>
              </a:pPr>
              <a:t>‹N°›</a:t>
            </a:fld>
            <a:endParaRPr lang="fr-FR" altLang="fr-FR"/>
          </a:p>
        </p:txBody>
      </p:sp>
      <p:sp>
        <p:nvSpPr>
          <p:cNvPr id="5" name="Rectangle 16">
            <a:extLst>
              <a:ext uri="{FF2B5EF4-FFF2-40B4-BE49-F238E27FC236}">
                <a16:creationId xmlns:a16="http://schemas.microsoft.com/office/drawing/2014/main" id="{22A109BD-2951-41EB-8E77-ECDDD8E554E1}"/>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334543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4C4BE1-77F4-4FBE-93BB-373D3102FC49}"/>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3" name="Rectangle 3">
            <a:extLst>
              <a:ext uri="{FF2B5EF4-FFF2-40B4-BE49-F238E27FC236}">
                <a16:creationId xmlns:a16="http://schemas.microsoft.com/office/drawing/2014/main" id="{9D8165FA-DCF1-467D-B4F8-7E3F7658DA80}"/>
              </a:ext>
            </a:extLst>
          </p:cNvPr>
          <p:cNvSpPr>
            <a:spLocks noGrp="1" noChangeArrowheads="1"/>
          </p:cNvSpPr>
          <p:nvPr>
            <p:ph type="sldNum" sz="quarter" idx="11"/>
          </p:nvPr>
        </p:nvSpPr>
        <p:spPr>
          <a:ln/>
        </p:spPr>
        <p:txBody>
          <a:bodyPr/>
          <a:lstStyle>
            <a:lvl1pPr>
              <a:defRPr/>
            </a:lvl1pPr>
          </a:lstStyle>
          <a:p>
            <a:pPr>
              <a:defRPr/>
            </a:pPr>
            <a:fld id="{117F57A7-21C8-4E5B-9EDC-391148986BA7}" type="slidenum">
              <a:rPr lang="fr-FR" altLang="fr-FR"/>
              <a:pPr>
                <a:defRPr/>
              </a:pPr>
              <a:t>‹N°›</a:t>
            </a:fld>
            <a:endParaRPr lang="fr-FR" altLang="fr-FR"/>
          </a:p>
        </p:txBody>
      </p:sp>
      <p:sp>
        <p:nvSpPr>
          <p:cNvPr id="4" name="Rectangle 16">
            <a:extLst>
              <a:ext uri="{FF2B5EF4-FFF2-40B4-BE49-F238E27FC236}">
                <a16:creationId xmlns:a16="http://schemas.microsoft.com/office/drawing/2014/main" id="{D031EE2D-98F8-4746-A405-D656B9B5ED0C}"/>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7153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2">
            <a:extLst>
              <a:ext uri="{FF2B5EF4-FFF2-40B4-BE49-F238E27FC236}">
                <a16:creationId xmlns:a16="http://schemas.microsoft.com/office/drawing/2014/main" id="{F99E0C7C-4C50-43C3-9471-29B674EF1C31}"/>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6" name="Rectangle 3">
            <a:extLst>
              <a:ext uri="{FF2B5EF4-FFF2-40B4-BE49-F238E27FC236}">
                <a16:creationId xmlns:a16="http://schemas.microsoft.com/office/drawing/2014/main" id="{6D2F6658-9922-4304-9FB4-DDDC75B83A10}"/>
              </a:ext>
            </a:extLst>
          </p:cNvPr>
          <p:cNvSpPr>
            <a:spLocks noGrp="1" noChangeArrowheads="1"/>
          </p:cNvSpPr>
          <p:nvPr>
            <p:ph type="sldNum" sz="quarter" idx="11"/>
          </p:nvPr>
        </p:nvSpPr>
        <p:spPr>
          <a:ln/>
        </p:spPr>
        <p:txBody>
          <a:bodyPr/>
          <a:lstStyle>
            <a:lvl1pPr>
              <a:defRPr/>
            </a:lvl1pPr>
          </a:lstStyle>
          <a:p>
            <a:pPr>
              <a:defRPr/>
            </a:pPr>
            <a:fld id="{55304C48-3A9B-4C0E-B996-F3D854E41078}" type="slidenum">
              <a:rPr lang="fr-FR" altLang="fr-FR"/>
              <a:pPr>
                <a:defRPr/>
              </a:pPr>
              <a:t>‹N°›</a:t>
            </a:fld>
            <a:endParaRPr lang="fr-FR" altLang="fr-FR"/>
          </a:p>
        </p:txBody>
      </p:sp>
      <p:sp>
        <p:nvSpPr>
          <p:cNvPr id="7" name="Rectangle 16">
            <a:extLst>
              <a:ext uri="{FF2B5EF4-FFF2-40B4-BE49-F238E27FC236}">
                <a16:creationId xmlns:a16="http://schemas.microsoft.com/office/drawing/2014/main" id="{0A4131AF-C1A3-4496-B2EC-BB59EECF4E3E}"/>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31472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2">
            <a:extLst>
              <a:ext uri="{FF2B5EF4-FFF2-40B4-BE49-F238E27FC236}">
                <a16:creationId xmlns:a16="http://schemas.microsoft.com/office/drawing/2014/main" id="{0D950089-712F-4781-B159-CEFC8AED0B0E}"/>
              </a:ext>
            </a:extLst>
          </p:cNvPr>
          <p:cNvSpPr>
            <a:spLocks noGrp="1" noChangeArrowheads="1"/>
          </p:cNvSpPr>
          <p:nvPr>
            <p:ph type="ftr" sz="quarter" idx="10"/>
          </p:nvPr>
        </p:nvSpPr>
        <p:spPr>
          <a:ln/>
        </p:spPr>
        <p:txBody>
          <a:bodyPr/>
          <a:lstStyle>
            <a:lvl1pPr>
              <a:defRPr/>
            </a:lvl1pPr>
          </a:lstStyle>
          <a:p>
            <a:pPr>
              <a:defRPr/>
            </a:pPr>
            <a:r>
              <a:rPr lang="fr-FR" altLang="fr-FR"/>
              <a:t>Bertrand Daunay. L’invention d’une discipline : la didactique  Doctoriales du Centre de compétences romand de didactique disciplinaire – 26 octobre 2018</a:t>
            </a:r>
          </a:p>
        </p:txBody>
      </p:sp>
      <p:sp>
        <p:nvSpPr>
          <p:cNvPr id="6" name="Rectangle 3">
            <a:extLst>
              <a:ext uri="{FF2B5EF4-FFF2-40B4-BE49-F238E27FC236}">
                <a16:creationId xmlns:a16="http://schemas.microsoft.com/office/drawing/2014/main" id="{9DC8B98B-92DD-4334-A631-4AADF0A77650}"/>
              </a:ext>
            </a:extLst>
          </p:cNvPr>
          <p:cNvSpPr>
            <a:spLocks noGrp="1" noChangeArrowheads="1"/>
          </p:cNvSpPr>
          <p:nvPr>
            <p:ph type="sldNum" sz="quarter" idx="11"/>
          </p:nvPr>
        </p:nvSpPr>
        <p:spPr>
          <a:ln/>
        </p:spPr>
        <p:txBody>
          <a:bodyPr/>
          <a:lstStyle>
            <a:lvl1pPr>
              <a:defRPr/>
            </a:lvl1pPr>
          </a:lstStyle>
          <a:p>
            <a:pPr>
              <a:defRPr/>
            </a:pPr>
            <a:fld id="{C31EEE20-3F98-4439-AA77-A3DDBB9FEE1C}" type="slidenum">
              <a:rPr lang="fr-FR" altLang="fr-FR"/>
              <a:pPr>
                <a:defRPr/>
              </a:pPr>
              <a:t>‹N°›</a:t>
            </a:fld>
            <a:endParaRPr lang="fr-FR" altLang="fr-FR"/>
          </a:p>
        </p:txBody>
      </p:sp>
      <p:sp>
        <p:nvSpPr>
          <p:cNvPr id="7" name="Rectangle 16">
            <a:extLst>
              <a:ext uri="{FF2B5EF4-FFF2-40B4-BE49-F238E27FC236}">
                <a16:creationId xmlns:a16="http://schemas.microsoft.com/office/drawing/2014/main" id="{C34B89C6-B1DC-49B2-91DC-50096D498287}"/>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110047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34A61BB-06FF-4154-B45E-45F51288F0C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r>
              <a:rPr lang="fr-FR" altLang="fr-FR"/>
              <a:t>Bertrand Daunay. L’invention d’une discipline : la didactique  Doctoriales du Centre de compétences romand de didactique disciplinaire – 26 octobre 2018</a:t>
            </a:r>
            <a:endParaRPr lang="fr-FR" altLang="fr-FR" dirty="0"/>
          </a:p>
        </p:txBody>
      </p:sp>
      <p:sp>
        <p:nvSpPr>
          <p:cNvPr id="10243" name="Rectangle 3">
            <a:extLst>
              <a:ext uri="{FF2B5EF4-FFF2-40B4-BE49-F238E27FC236}">
                <a16:creationId xmlns:a16="http://schemas.microsoft.com/office/drawing/2014/main" id="{6746DC54-2FBD-48D5-B52C-429EC344E1CE}"/>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anose="020B0A04020102020204" pitchFamily="34" charset="0"/>
              </a:defRPr>
            </a:lvl1pPr>
          </a:lstStyle>
          <a:p>
            <a:pPr>
              <a:defRPr/>
            </a:pPr>
            <a:fld id="{B2FE4FDA-9B29-4DCE-8A32-04A46F4682F9}" type="slidenum">
              <a:rPr lang="fr-FR" altLang="fr-FR"/>
              <a:pPr>
                <a:defRPr/>
              </a:pPr>
              <a:t>‹N°›</a:t>
            </a:fld>
            <a:endParaRPr lang="fr-FR" altLang="fr-FR"/>
          </a:p>
        </p:txBody>
      </p:sp>
      <p:grpSp>
        <p:nvGrpSpPr>
          <p:cNvPr id="1028" name="Group 4">
            <a:extLst>
              <a:ext uri="{FF2B5EF4-FFF2-40B4-BE49-F238E27FC236}">
                <a16:creationId xmlns:a16="http://schemas.microsoft.com/office/drawing/2014/main" id="{5A4F809E-F1D5-4B61-A733-AF5097AECAE3}"/>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71C7E48F-E42A-4FAC-BFE6-BDB3BB13F6FE}"/>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fr-FR" altLang="fr-FR" sz="2400">
                <a:latin typeface="Times New Roman" panose="02020603050405020304" pitchFamily="18" charset="0"/>
              </a:endParaRPr>
            </a:p>
          </p:txBody>
        </p:sp>
        <p:sp>
          <p:nvSpPr>
            <p:cNvPr id="1033" name="Rectangle 6">
              <a:extLst>
                <a:ext uri="{FF2B5EF4-FFF2-40B4-BE49-F238E27FC236}">
                  <a16:creationId xmlns:a16="http://schemas.microsoft.com/office/drawing/2014/main" id="{5C92B929-45E1-4799-A47E-4552B5B0F71E}"/>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034" name="Rectangle 7">
              <a:extLst>
                <a:ext uri="{FF2B5EF4-FFF2-40B4-BE49-F238E27FC236}">
                  <a16:creationId xmlns:a16="http://schemas.microsoft.com/office/drawing/2014/main" id="{C78A35CE-58E3-464F-B97D-E4F44EF8BBA4}"/>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solidFill>
                  <a:schemeClr val="hlink"/>
                </a:solidFill>
              </a:endParaRPr>
            </a:p>
          </p:txBody>
        </p:sp>
        <p:sp>
          <p:nvSpPr>
            <p:cNvPr id="1035" name="Rectangle 8">
              <a:extLst>
                <a:ext uri="{FF2B5EF4-FFF2-40B4-BE49-F238E27FC236}">
                  <a16:creationId xmlns:a16="http://schemas.microsoft.com/office/drawing/2014/main" id="{193E69D2-2608-4A6D-95F3-BBB0FEEAF77E}"/>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solidFill>
                  <a:schemeClr val="hlink"/>
                </a:solidFill>
              </a:endParaRPr>
            </a:p>
          </p:txBody>
        </p:sp>
        <p:sp>
          <p:nvSpPr>
            <p:cNvPr id="1036" name="Rectangle 9">
              <a:extLst>
                <a:ext uri="{FF2B5EF4-FFF2-40B4-BE49-F238E27FC236}">
                  <a16:creationId xmlns:a16="http://schemas.microsoft.com/office/drawing/2014/main" id="{49EA9F91-F1F6-492F-A3A4-5E6F35069ACE}"/>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solidFill>
                  <a:schemeClr val="accent2"/>
                </a:solidFill>
              </a:endParaRPr>
            </a:p>
          </p:txBody>
        </p:sp>
        <p:sp>
          <p:nvSpPr>
            <p:cNvPr id="1037" name="Rectangle 10">
              <a:extLst>
                <a:ext uri="{FF2B5EF4-FFF2-40B4-BE49-F238E27FC236}">
                  <a16:creationId xmlns:a16="http://schemas.microsoft.com/office/drawing/2014/main" id="{5B5A4E90-957C-40F2-A4F6-DC6FA11424FF}"/>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solidFill>
                  <a:schemeClr val="hlink"/>
                </a:solidFill>
              </a:endParaRPr>
            </a:p>
          </p:txBody>
        </p:sp>
        <p:sp>
          <p:nvSpPr>
            <p:cNvPr id="1038" name="Rectangle 11">
              <a:extLst>
                <a:ext uri="{FF2B5EF4-FFF2-40B4-BE49-F238E27FC236}">
                  <a16:creationId xmlns:a16="http://schemas.microsoft.com/office/drawing/2014/main" id="{F451B394-A6CF-41AE-ABDC-089D1468CF33}"/>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400">
                <a:latin typeface="Times New Roman" panose="02020603050405020304" pitchFamily="18" charset="0"/>
              </a:endParaRPr>
            </a:p>
          </p:txBody>
        </p:sp>
        <p:sp>
          <p:nvSpPr>
            <p:cNvPr id="1039" name="Rectangle 12">
              <a:extLst>
                <a:ext uri="{FF2B5EF4-FFF2-40B4-BE49-F238E27FC236}">
                  <a16:creationId xmlns:a16="http://schemas.microsoft.com/office/drawing/2014/main" id="{4E48F6B5-DDCE-4EA2-88AC-671BFF5A049C}"/>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solidFill>
                  <a:schemeClr val="accent2"/>
                </a:solidFill>
              </a:endParaRPr>
            </a:p>
          </p:txBody>
        </p:sp>
        <p:sp>
          <p:nvSpPr>
            <p:cNvPr id="1040" name="Rectangle 13">
              <a:extLst>
                <a:ext uri="{FF2B5EF4-FFF2-40B4-BE49-F238E27FC236}">
                  <a16:creationId xmlns:a16="http://schemas.microsoft.com/office/drawing/2014/main" id="{8978211A-DE85-463E-AF84-1E8D8DFF689A}"/>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solidFill>
                  <a:schemeClr val="accent2"/>
                </a:solidFill>
              </a:endParaRPr>
            </a:p>
          </p:txBody>
        </p:sp>
      </p:grpSp>
      <p:sp>
        <p:nvSpPr>
          <p:cNvPr id="1029" name="Rectangle 14">
            <a:extLst>
              <a:ext uri="{FF2B5EF4-FFF2-40B4-BE49-F238E27FC236}">
                <a16:creationId xmlns:a16="http://schemas.microsoft.com/office/drawing/2014/main" id="{F38755C0-19F0-49FD-BDB9-42F426187E0B}"/>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30" name="Rectangle 15">
            <a:extLst>
              <a:ext uri="{FF2B5EF4-FFF2-40B4-BE49-F238E27FC236}">
                <a16:creationId xmlns:a16="http://schemas.microsoft.com/office/drawing/2014/main" id="{46874F76-188B-479D-BFB5-C0A29B545A53}"/>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56" name="Rectangle 16">
            <a:extLst>
              <a:ext uri="{FF2B5EF4-FFF2-40B4-BE49-F238E27FC236}">
                <a16:creationId xmlns:a16="http://schemas.microsoft.com/office/drawing/2014/main" id="{BC0A9098-6317-4B2E-BCD3-BCB57AAF38F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fr-FR" altLang="fr-FR"/>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F7C047-B660-47F4-A641-584C62F77E52}"/>
              </a:ext>
            </a:extLst>
          </p:cNvPr>
          <p:cNvSpPr>
            <a:spLocks noGrp="1"/>
          </p:cNvSpPr>
          <p:nvPr>
            <p:ph type="ctrTitle"/>
          </p:nvPr>
        </p:nvSpPr>
        <p:spPr>
          <a:xfrm>
            <a:off x="2771800" y="2060848"/>
            <a:ext cx="6219800" cy="2209800"/>
          </a:xfrm>
        </p:spPr>
        <p:txBody>
          <a:bodyPr/>
          <a:lstStyle/>
          <a:p>
            <a:r>
              <a:rPr lang="fr-FR" dirty="0"/>
              <a:t>L’invention d’une discipline : la didactique</a:t>
            </a:r>
            <a:r>
              <a:rPr lang="fr-FR" sz="4000" dirty="0"/>
              <a:t/>
            </a:r>
            <a:br>
              <a:rPr lang="fr-FR" sz="4000" dirty="0"/>
            </a:br>
            <a:endParaRPr lang="fr-FR" sz="4000" dirty="0"/>
          </a:p>
        </p:txBody>
      </p:sp>
      <p:sp>
        <p:nvSpPr>
          <p:cNvPr id="5" name="Rectangle 5">
            <a:extLst>
              <a:ext uri="{FF2B5EF4-FFF2-40B4-BE49-F238E27FC236}">
                <a16:creationId xmlns:a16="http://schemas.microsoft.com/office/drawing/2014/main" id="{23A42DE3-BB15-4F60-810C-2DCC97758CE1}"/>
              </a:ext>
            </a:extLst>
          </p:cNvPr>
          <p:cNvSpPr txBox="1">
            <a:spLocks noGrp="1" noChangeArrowheads="1"/>
          </p:cNvSpPr>
          <p:nvPr>
            <p:ph type="subTitle" idx="1"/>
          </p:nvPr>
        </p:nvSpPr>
        <p:spPr bwMode="auto">
          <a:xfrm>
            <a:off x="0" y="4653136"/>
            <a:ext cx="91440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itchFamily="2" charset="2"/>
              <a:buNone/>
              <a:defRPr sz="3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ctr" eaLnBrk="1" hangingPunct="1">
              <a:lnSpc>
                <a:spcPct val="80000"/>
              </a:lnSpc>
              <a:spcBef>
                <a:spcPts val="1200"/>
              </a:spcBef>
            </a:pPr>
            <a:r>
              <a:rPr lang="fr-FR" altLang="fr-FR" sz="1800" kern="0" dirty="0"/>
              <a:t>Bertrand Daunay</a:t>
            </a:r>
          </a:p>
          <a:p>
            <a:pPr algn="ctr" eaLnBrk="1" hangingPunct="1">
              <a:lnSpc>
                <a:spcPct val="80000"/>
              </a:lnSpc>
              <a:spcBef>
                <a:spcPts val="1200"/>
              </a:spcBef>
            </a:pPr>
            <a:r>
              <a:rPr lang="fr-FR" altLang="fr-FR" sz="1800" kern="0" dirty="0"/>
              <a:t>Université de Lille – </a:t>
            </a:r>
            <a:r>
              <a:rPr lang="fr-FR" altLang="fr-FR" sz="1800" kern="0" dirty="0" err="1"/>
              <a:t>Théodile</a:t>
            </a:r>
            <a:r>
              <a:rPr lang="fr-FR" altLang="fr-FR" sz="1800" kern="0" dirty="0"/>
              <a:t>-CIREL</a:t>
            </a:r>
          </a:p>
          <a:p>
            <a:pPr algn="ctr" eaLnBrk="1" hangingPunct="1">
              <a:lnSpc>
                <a:spcPct val="80000"/>
              </a:lnSpc>
              <a:spcBef>
                <a:spcPts val="1200"/>
              </a:spcBef>
            </a:pPr>
            <a:endParaRPr lang="fr-FR" altLang="fr-FR" sz="1800" kern="0" dirty="0"/>
          </a:p>
          <a:p>
            <a:pPr algn="ctr" eaLnBrk="1" hangingPunct="1">
              <a:lnSpc>
                <a:spcPct val="80000"/>
              </a:lnSpc>
              <a:spcBef>
                <a:spcPts val="1200"/>
              </a:spcBef>
            </a:pPr>
            <a:r>
              <a:rPr lang="fr-FR" altLang="fr-FR" sz="1800" kern="0" dirty="0"/>
              <a:t>Fribourg – 26 octobre 2018</a:t>
            </a:r>
          </a:p>
          <a:p>
            <a:pPr algn="ctr" eaLnBrk="1" hangingPunct="1">
              <a:lnSpc>
                <a:spcPct val="80000"/>
              </a:lnSpc>
              <a:spcBef>
                <a:spcPts val="1200"/>
              </a:spcBef>
            </a:pPr>
            <a:r>
              <a:rPr lang="fr-FR" sz="1800" dirty="0" err="1"/>
              <a:t>Doctoriales</a:t>
            </a:r>
            <a:r>
              <a:rPr lang="fr-FR" sz="1800" dirty="0"/>
              <a:t> du 2Cr2D – Centre de compétences romand de didactique disciplinaire </a:t>
            </a:r>
            <a:endParaRPr lang="fr-FR" altLang="fr-FR" sz="1800" dirty="0"/>
          </a:p>
        </p:txBody>
      </p:sp>
    </p:spTree>
    <p:extLst>
      <p:ext uri="{BB962C8B-B14F-4D97-AF65-F5344CB8AC3E}">
        <p14:creationId xmlns:p14="http://schemas.microsoft.com/office/powerpoint/2010/main" val="429027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BD4D61A0-AA50-4203-AEAB-C468E044BCD6}"/>
              </a:ext>
            </a:extLst>
          </p:cNvPr>
          <p:cNvGraphicFramePr>
            <a:graphicFrameLocks noGrp="1"/>
          </p:cNvGraphicFramePr>
          <p:nvPr>
            <p:ph idx="1"/>
            <p:extLst/>
          </p:nvPr>
        </p:nvGraphicFramePr>
        <p:xfrm>
          <a:off x="3059832" y="2708200"/>
          <a:ext cx="2599159" cy="1152848"/>
        </p:xfrm>
        <a:graphic>
          <a:graphicData uri="http://schemas.openxmlformats.org/drawingml/2006/table">
            <a:tbl>
              <a:tblPr firstRow="1" firstCol="1" lastRow="1" lastCol="1" bandRow="1" bandCol="1"/>
              <a:tblGrid>
                <a:gridCol w="2599159">
                  <a:extLst>
                    <a:ext uri="{9D8B030D-6E8A-4147-A177-3AD203B41FA5}">
                      <a16:colId xmlns:a16="http://schemas.microsoft.com/office/drawing/2014/main" val="2220238395"/>
                    </a:ext>
                  </a:extLst>
                </a:gridCol>
              </a:tblGrid>
              <a:tr h="1152848">
                <a:tc>
                  <a:txBody>
                    <a:bodyPr/>
                    <a:lstStyle/>
                    <a:p>
                      <a:pPr indent="252095"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indent="0" algn="ctr" fontAlgn="base" hangingPunct="0">
                        <a:spcBef>
                          <a:spcPts val="1200"/>
                        </a:spcBef>
                        <a:spcAft>
                          <a:spcPts val="0"/>
                        </a:spcAft>
                      </a:pPr>
                      <a:r>
                        <a:rPr lang="fr-FR" sz="2000" dirty="0">
                          <a:effectLst/>
                          <a:latin typeface="Arial" panose="020B0604020202020204" pitchFamily="34" charset="0"/>
                          <a:ea typeface="Times New Roman" panose="02020603050405020304" pitchFamily="18" charset="0"/>
                        </a:rPr>
                        <a:t>Didactique</a:t>
                      </a:r>
                      <a:endParaRPr lang="fr-FR" sz="2000" dirty="0">
                        <a:effectLst/>
                        <a:latin typeface="Times New Roman" panose="02020603050405020304" pitchFamily="18" charset="0"/>
                        <a:ea typeface="Times New Roman" panose="02020603050405020304" pitchFamily="18" charset="0"/>
                      </a:endParaRPr>
                    </a:p>
                    <a:p>
                      <a:pPr indent="252095"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068169"/>
                  </a:ext>
                </a:extLst>
              </a:tr>
            </a:tbl>
          </a:graphicData>
        </a:graphic>
      </p:graphicFrame>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367615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717662BC-09E7-477D-A711-5FAF2F7A4A17}"/>
              </a:ext>
            </a:extLst>
          </p:cNvPr>
          <p:cNvGraphicFramePr>
            <a:graphicFrameLocks noGrp="1"/>
          </p:cNvGraphicFramePr>
          <p:nvPr>
            <p:ph idx="1"/>
            <p:extLst>
              <p:ext uri="{D42A27DB-BD31-4B8C-83A1-F6EECF244321}">
                <p14:modId xmlns:p14="http://schemas.microsoft.com/office/powerpoint/2010/main" val="3340373462"/>
              </p:ext>
            </p:extLst>
          </p:nvPr>
        </p:nvGraphicFramePr>
        <p:xfrm>
          <a:off x="395536" y="2348881"/>
          <a:ext cx="8208913" cy="3352800"/>
        </p:xfrm>
        <a:graphic>
          <a:graphicData uri="http://schemas.openxmlformats.org/drawingml/2006/table">
            <a:tbl>
              <a:tblPr firstRow="1" firstCol="1" lastRow="1" lastCol="1" bandRow="1" bandCol="1"/>
              <a:tblGrid>
                <a:gridCol w="2563732">
                  <a:extLst>
                    <a:ext uri="{9D8B030D-6E8A-4147-A177-3AD203B41FA5}">
                      <a16:colId xmlns:a16="http://schemas.microsoft.com/office/drawing/2014/main" val="1207858224"/>
                    </a:ext>
                  </a:extLst>
                </a:gridCol>
                <a:gridCol w="233439">
                  <a:extLst>
                    <a:ext uri="{9D8B030D-6E8A-4147-A177-3AD203B41FA5}">
                      <a16:colId xmlns:a16="http://schemas.microsoft.com/office/drawing/2014/main" val="134998794"/>
                    </a:ext>
                  </a:extLst>
                </a:gridCol>
                <a:gridCol w="2614571">
                  <a:extLst>
                    <a:ext uri="{9D8B030D-6E8A-4147-A177-3AD203B41FA5}">
                      <a16:colId xmlns:a16="http://schemas.microsoft.com/office/drawing/2014/main" val="1066074314"/>
                    </a:ext>
                  </a:extLst>
                </a:gridCol>
                <a:gridCol w="233439">
                  <a:extLst>
                    <a:ext uri="{9D8B030D-6E8A-4147-A177-3AD203B41FA5}">
                      <a16:colId xmlns:a16="http://schemas.microsoft.com/office/drawing/2014/main" val="3274020557"/>
                    </a:ext>
                  </a:extLst>
                </a:gridCol>
                <a:gridCol w="2563732">
                  <a:extLst>
                    <a:ext uri="{9D8B030D-6E8A-4147-A177-3AD203B41FA5}">
                      <a16:colId xmlns:a16="http://schemas.microsoft.com/office/drawing/2014/main" val="1994591820"/>
                    </a:ext>
                  </a:extLst>
                </a:gridCol>
              </a:tblGrid>
              <a:tr h="1404156">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Théories de références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des contenus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Didactique</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0"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indent="0"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43627743"/>
                  </a:ext>
                </a:extLst>
              </a:tr>
              <a:tr h="234026">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0"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371587868"/>
                  </a:ext>
                </a:extLst>
              </a:tr>
              <a:tr h="1170130">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Contenus disciplinaires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0"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indent="0"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676380235"/>
                  </a:ext>
                </a:extLst>
              </a:tr>
            </a:tbl>
          </a:graphicData>
        </a:graphic>
      </p:graphicFrame>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9" name="Rectangle 3">
            <a:extLst>
              <a:ext uri="{FF2B5EF4-FFF2-40B4-BE49-F238E27FC236}">
                <a16:creationId xmlns:a16="http://schemas.microsoft.com/office/drawing/2014/main" id="{B87E0695-CB03-4A66-803C-D8048D4CD59B}"/>
              </a:ext>
            </a:extLst>
          </p:cNvPr>
          <p:cNvSpPr>
            <a:spLocks noChangeArrowheads="1"/>
          </p:cNvSpPr>
          <p:nvPr/>
        </p:nvSpPr>
        <p:spPr bwMode="auto">
          <a:xfrm>
            <a:off x="539552" y="1655847"/>
            <a:ext cx="572464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a:tabLst>
                <a:tab pos="630238" algn="l"/>
              </a:tabLst>
              <a:defRPr>
                <a:solidFill>
                  <a:schemeClr val="tx1"/>
                </a:solidFill>
                <a:latin typeface="Arial" panose="020B0604020202020204" pitchFamily="34" charset="0"/>
              </a:defRPr>
            </a:lvl1pPr>
            <a:lvl2pPr>
              <a:tabLst>
                <a:tab pos="630238" algn="l"/>
              </a:tabLst>
              <a:defRPr>
                <a:solidFill>
                  <a:schemeClr val="tx1"/>
                </a:solidFill>
                <a:latin typeface="Arial" panose="020B0604020202020204" pitchFamily="34" charset="0"/>
              </a:defRPr>
            </a:lvl2pPr>
            <a:lvl3pPr>
              <a:tabLst>
                <a:tab pos="630238" algn="l"/>
              </a:tabLst>
              <a:defRPr>
                <a:solidFill>
                  <a:schemeClr val="tx1"/>
                </a:solidFill>
                <a:latin typeface="Arial" panose="020B0604020202020204" pitchFamily="34" charset="0"/>
              </a:defRPr>
            </a:lvl3pPr>
            <a:lvl4pPr>
              <a:tabLst>
                <a:tab pos="630238" algn="l"/>
              </a:tabLst>
              <a:defRPr>
                <a:solidFill>
                  <a:schemeClr val="tx1"/>
                </a:solidFill>
                <a:latin typeface="Arial" panose="020B0604020202020204" pitchFamily="34" charset="0"/>
              </a:defRPr>
            </a:lvl4pPr>
            <a:lvl5pPr>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tab pos="630238" algn="l"/>
              </a:tabLst>
            </a:pPr>
            <a:r>
              <a:rPr kumimoji="0" lang="fr-FR" altLang="fr-FR" sz="25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rPr>
              <a:t>Orientation épistémologique</a:t>
            </a:r>
            <a:r>
              <a:rPr kumimoji="0" lang="fr-FR" altLang="fr-FR" sz="12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24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47B97D0A-5624-45C7-BD33-D9A049F32704}"/>
              </a:ext>
            </a:extLst>
          </p:cNvPr>
          <p:cNvGraphicFramePr>
            <a:graphicFrameLocks noGrp="1"/>
          </p:cNvGraphicFramePr>
          <p:nvPr>
            <p:ph idx="1"/>
            <p:extLst>
              <p:ext uri="{D42A27DB-BD31-4B8C-83A1-F6EECF244321}">
                <p14:modId xmlns:p14="http://schemas.microsoft.com/office/powerpoint/2010/main" val="3828576082"/>
              </p:ext>
            </p:extLst>
          </p:nvPr>
        </p:nvGraphicFramePr>
        <p:xfrm>
          <a:off x="395536" y="2348881"/>
          <a:ext cx="8291265" cy="3399251"/>
        </p:xfrm>
        <a:graphic>
          <a:graphicData uri="http://schemas.openxmlformats.org/drawingml/2006/table">
            <a:tbl>
              <a:tblPr firstRow="1" firstCol="1" lastRow="1" lastCol="1" bandRow="1" bandCol="1"/>
              <a:tblGrid>
                <a:gridCol w="2589451">
                  <a:extLst>
                    <a:ext uri="{9D8B030D-6E8A-4147-A177-3AD203B41FA5}">
                      <a16:colId xmlns:a16="http://schemas.microsoft.com/office/drawing/2014/main" val="4261677450"/>
                    </a:ext>
                  </a:extLst>
                </a:gridCol>
                <a:gridCol w="235781">
                  <a:extLst>
                    <a:ext uri="{9D8B030D-6E8A-4147-A177-3AD203B41FA5}">
                      <a16:colId xmlns:a16="http://schemas.microsoft.com/office/drawing/2014/main" val="985828186"/>
                    </a:ext>
                  </a:extLst>
                </a:gridCol>
                <a:gridCol w="2640801">
                  <a:extLst>
                    <a:ext uri="{9D8B030D-6E8A-4147-A177-3AD203B41FA5}">
                      <a16:colId xmlns:a16="http://schemas.microsoft.com/office/drawing/2014/main" val="3312924161"/>
                    </a:ext>
                  </a:extLst>
                </a:gridCol>
                <a:gridCol w="235781">
                  <a:extLst>
                    <a:ext uri="{9D8B030D-6E8A-4147-A177-3AD203B41FA5}">
                      <a16:colId xmlns:a16="http://schemas.microsoft.com/office/drawing/2014/main" val="1337123705"/>
                    </a:ext>
                  </a:extLst>
                </a:gridCol>
                <a:gridCol w="2589451">
                  <a:extLst>
                    <a:ext uri="{9D8B030D-6E8A-4147-A177-3AD203B41FA5}">
                      <a16:colId xmlns:a16="http://schemas.microsoft.com/office/drawing/2014/main" val="288693184"/>
                    </a:ext>
                  </a:extLst>
                </a:gridCol>
              </a:tblGrid>
              <a:tr h="1570451">
                <a:tc>
                  <a:txBody>
                    <a:bodyPr/>
                    <a:lstStyle/>
                    <a:p>
                      <a:pPr indent="252095"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Didactique</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spc="-50" baseline="0" dirty="0">
                          <a:effectLst/>
                          <a:latin typeface="Arial" panose="020B0604020202020204" pitchFamily="34" charset="0"/>
                          <a:ea typeface="Times New Roman" panose="02020603050405020304" pitchFamily="18" charset="0"/>
                        </a:rPr>
                        <a:t>Théories de références </a:t>
                      </a:r>
                      <a:br>
                        <a:rPr lang="fr-FR" sz="2000" spc="-50" baseline="0" dirty="0">
                          <a:effectLst/>
                          <a:latin typeface="Arial" panose="020B0604020202020204" pitchFamily="34" charset="0"/>
                          <a:ea typeface="Times New Roman" panose="02020603050405020304" pitchFamily="18" charset="0"/>
                        </a:rPr>
                      </a:br>
                      <a:r>
                        <a:rPr lang="fr-FR" sz="2000" spc="-50" baseline="0" dirty="0">
                          <a:effectLst/>
                          <a:latin typeface="Arial" panose="020B0604020202020204" pitchFamily="34" charset="0"/>
                          <a:ea typeface="Times New Roman" panose="02020603050405020304" pitchFamily="18" charset="0"/>
                        </a:rPr>
                        <a:t>de l’enseignement </a:t>
                      </a:r>
                      <a:br>
                        <a:rPr lang="fr-FR" sz="2000" spc="-50" baseline="0" dirty="0">
                          <a:effectLst/>
                          <a:latin typeface="Arial" panose="020B0604020202020204" pitchFamily="34" charset="0"/>
                          <a:ea typeface="Times New Roman" panose="02020603050405020304" pitchFamily="18" charset="0"/>
                        </a:rPr>
                      </a:br>
                      <a:r>
                        <a:rPr lang="fr-FR" sz="2000" spc="-50" baseline="0" dirty="0">
                          <a:effectLst/>
                          <a:latin typeface="Arial" panose="020B0604020202020204" pitchFamily="34" charset="0"/>
                          <a:ea typeface="Times New Roman" panose="02020603050405020304" pitchFamily="18" charset="0"/>
                        </a:rPr>
                        <a:t>et de l’apprentissage</a:t>
                      </a:r>
                      <a:endParaRPr lang="fr-FR" sz="2000" spc="-50" baseline="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477598139"/>
                  </a:ext>
                </a:extLst>
              </a:tr>
              <a:tr h="290320">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2000">
                          <a:effectLst/>
                          <a:latin typeface="Arial" panose="020B0604020202020204" pitchFamily="34" charset="0"/>
                          <a:ea typeface="Times New Roman" panose="02020603050405020304" pitchFamily="18" charset="0"/>
                        </a:rPr>
                        <a:t> </a:t>
                      </a:r>
                      <a:endParaRPr lang="fr-FR" sz="20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0" algn="ctr" fontAlgn="base" hangingPunct="0">
                        <a:spcAft>
                          <a:spcPts val="0"/>
                        </a:spcAft>
                      </a:pPr>
                      <a:r>
                        <a:rPr lang="fr-FR" sz="2000">
                          <a:effectLst/>
                          <a:latin typeface="Arial" panose="020B0604020202020204" pitchFamily="34" charset="0"/>
                          <a:ea typeface="Times New Roman" panose="02020603050405020304" pitchFamily="18" charset="0"/>
                        </a:rPr>
                        <a:t> </a:t>
                      </a:r>
                      <a:endParaRPr lang="fr-FR" sz="20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780486"/>
                  </a:ext>
                </a:extLst>
              </a:tr>
              <a:tr h="1451598">
                <a:tc>
                  <a:txBody>
                    <a:bodyPr/>
                    <a:lstStyle/>
                    <a:p>
                      <a:pPr indent="252095" algn="ctr"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ctr"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0" algn="ctr" fontAlgn="base" hangingPunct="0">
                        <a:spcAft>
                          <a:spcPts val="0"/>
                        </a:spcAft>
                      </a:pPr>
                      <a:r>
                        <a:rPr lang="fr-FR" sz="2000">
                          <a:effectLst/>
                          <a:latin typeface="Arial" panose="020B0604020202020204" pitchFamily="34" charset="0"/>
                          <a:ea typeface="Times New Roman" panose="02020603050405020304" pitchFamily="18" charset="0"/>
                        </a:rPr>
                        <a:t> </a:t>
                      </a:r>
                      <a:endParaRPr lang="fr-FR"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Sujets, institutions, dispositifs d’enseignement </a:t>
                      </a:r>
                      <a:br>
                        <a:rPr lang="fr-FR" sz="2000" dirty="0">
                          <a:effectLst/>
                          <a:latin typeface="Arial" panose="020B0604020202020204" pitchFamily="34" charset="0"/>
                          <a:ea typeface="Times New Roman" panose="02020603050405020304" pitchFamily="18" charset="0"/>
                        </a:rPr>
                      </a:br>
                      <a:r>
                        <a:rPr lang="fr-FR" sz="2000" dirty="0">
                          <a:effectLst/>
                          <a:latin typeface="Arial" panose="020B0604020202020204" pitchFamily="34" charset="0"/>
                          <a:ea typeface="Times New Roman" panose="02020603050405020304" pitchFamily="18" charset="0"/>
                        </a:rPr>
                        <a:t>et d’apprentissage</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086666202"/>
                  </a:ext>
                </a:extLst>
              </a:tr>
            </a:tbl>
          </a:graphicData>
        </a:graphic>
      </p:graphicFrame>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5" name="Rectangle 1">
            <a:extLst>
              <a:ext uri="{FF2B5EF4-FFF2-40B4-BE49-F238E27FC236}">
                <a16:creationId xmlns:a16="http://schemas.microsoft.com/office/drawing/2014/main" id="{4EF105B2-17C8-4FBB-92FF-CDC8A72DDAC9}"/>
              </a:ext>
            </a:extLst>
          </p:cNvPr>
          <p:cNvSpPr>
            <a:spLocks noChangeArrowheads="1"/>
          </p:cNvSpPr>
          <p:nvPr/>
        </p:nvSpPr>
        <p:spPr bwMode="auto">
          <a:xfrm>
            <a:off x="3851920" y="1594827"/>
            <a:ext cx="4184479"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a:tabLst>
                <a:tab pos="3060700" algn="l"/>
              </a:tabLst>
              <a:defRPr>
                <a:solidFill>
                  <a:schemeClr val="tx1"/>
                </a:solidFill>
                <a:latin typeface="Arial" panose="020B0604020202020204" pitchFamily="34" charset="0"/>
              </a:defRPr>
            </a:lvl1pPr>
            <a:lvl2pPr>
              <a:tabLst>
                <a:tab pos="3060700" algn="l"/>
              </a:tabLst>
              <a:defRPr>
                <a:solidFill>
                  <a:schemeClr val="tx1"/>
                </a:solidFill>
                <a:latin typeface="Arial" panose="020B0604020202020204" pitchFamily="34" charset="0"/>
              </a:defRPr>
            </a:lvl2pPr>
            <a:lvl3pPr>
              <a:tabLst>
                <a:tab pos="3060700" algn="l"/>
              </a:tabLst>
              <a:defRPr>
                <a:solidFill>
                  <a:schemeClr val="tx1"/>
                </a:solidFill>
                <a:latin typeface="Arial" panose="020B0604020202020204" pitchFamily="34" charset="0"/>
              </a:defRPr>
            </a:lvl3pPr>
            <a:lvl4pPr>
              <a:tabLst>
                <a:tab pos="3060700" algn="l"/>
              </a:tabLst>
              <a:defRPr>
                <a:solidFill>
                  <a:schemeClr val="tx1"/>
                </a:solidFill>
                <a:latin typeface="Arial" panose="020B0604020202020204" pitchFamily="34" charset="0"/>
              </a:defRPr>
            </a:lvl4pPr>
            <a:lvl5pPr>
              <a:tabLst>
                <a:tab pos="3060700" algn="l"/>
              </a:tabLst>
              <a:defRPr>
                <a:solidFill>
                  <a:schemeClr val="tx1"/>
                </a:solidFill>
                <a:latin typeface="Arial" panose="020B0604020202020204" pitchFamily="34" charset="0"/>
              </a:defRPr>
            </a:lvl5pPr>
            <a:lvl6pPr eaLnBrk="0" fontAlgn="base" hangingPunct="0">
              <a:spcBef>
                <a:spcPct val="0"/>
              </a:spcBef>
              <a:spcAft>
                <a:spcPct val="0"/>
              </a:spcAft>
              <a:tabLst>
                <a:tab pos="3060700" algn="l"/>
              </a:tabLst>
              <a:defRPr>
                <a:solidFill>
                  <a:schemeClr val="tx1"/>
                </a:solidFill>
                <a:latin typeface="Arial" panose="020B0604020202020204" pitchFamily="34" charset="0"/>
              </a:defRPr>
            </a:lvl6pPr>
            <a:lvl7pPr eaLnBrk="0" fontAlgn="base" hangingPunct="0">
              <a:spcBef>
                <a:spcPct val="0"/>
              </a:spcBef>
              <a:spcAft>
                <a:spcPct val="0"/>
              </a:spcAft>
              <a:tabLst>
                <a:tab pos="3060700" algn="l"/>
              </a:tabLst>
              <a:defRPr>
                <a:solidFill>
                  <a:schemeClr val="tx1"/>
                </a:solidFill>
                <a:latin typeface="Arial" panose="020B0604020202020204" pitchFamily="34" charset="0"/>
              </a:defRPr>
            </a:lvl7pPr>
            <a:lvl8pPr eaLnBrk="0" fontAlgn="base" hangingPunct="0">
              <a:spcBef>
                <a:spcPct val="0"/>
              </a:spcBef>
              <a:spcAft>
                <a:spcPct val="0"/>
              </a:spcAft>
              <a:tabLst>
                <a:tab pos="3060700" algn="l"/>
              </a:tabLst>
              <a:defRPr>
                <a:solidFill>
                  <a:schemeClr val="tx1"/>
                </a:solidFill>
                <a:latin typeface="Arial" panose="020B0604020202020204" pitchFamily="34" charset="0"/>
              </a:defRPr>
            </a:lvl8pPr>
            <a:lvl9pPr eaLnBrk="0" fontAlgn="base" hangingPunct="0">
              <a:spcBef>
                <a:spcPct val="0"/>
              </a:spcBef>
              <a:spcAft>
                <a:spcPct val="0"/>
              </a:spcAft>
              <a:tabLst>
                <a:tab pos="3060700" algn="l"/>
              </a:tabLs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tab pos="3060700" algn="l"/>
              </a:tabLst>
            </a:pPr>
            <a:r>
              <a:rPr kumimoji="0" lang="fr-FR" altLang="fr-FR" sz="2500" b="1" i="0" u="none" strike="noStrike" cap="none" normalizeH="0" baseline="0" dirty="0">
                <a:ln>
                  <a:noFill/>
                </a:ln>
                <a:solidFill>
                  <a:srgbClr val="BF8F00"/>
                </a:solidFill>
                <a:effectLst/>
                <a:latin typeface="Arial" panose="020B0604020202020204" pitchFamily="34" charset="0"/>
                <a:ea typeface="Times New Roman" panose="02020603050405020304" pitchFamily="18" charset="0"/>
              </a:rPr>
              <a:t>Orientation subjectiviste</a:t>
            </a:r>
            <a:endParaRPr kumimoji="0" lang="fr-FR" altLang="fr-FR" sz="2500" b="0" i="0" u="none" strike="noStrike" cap="none" normalizeH="0" baseline="0" dirty="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tab pos="3060700"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270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3C51A5A4-E4C0-4FE2-885D-A488AE10A321}"/>
              </a:ext>
            </a:extLst>
          </p:cNvPr>
          <p:cNvGraphicFramePr>
            <a:graphicFrameLocks noGrp="1"/>
          </p:cNvGraphicFramePr>
          <p:nvPr>
            <p:ph idx="1"/>
            <p:extLst>
              <p:ext uri="{D42A27DB-BD31-4B8C-83A1-F6EECF244321}">
                <p14:modId xmlns:p14="http://schemas.microsoft.com/office/powerpoint/2010/main" val="1553454823"/>
              </p:ext>
            </p:extLst>
          </p:nvPr>
        </p:nvGraphicFramePr>
        <p:xfrm>
          <a:off x="467544" y="2492896"/>
          <a:ext cx="8219255" cy="3284196"/>
        </p:xfrm>
        <a:graphic>
          <a:graphicData uri="http://schemas.openxmlformats.org/drawingml/2006/table">
            <a:tbl>
              <a:tblPr firstRow="1" firstCol="1" lastRow="1" lastCol="1" bandRow="1" bandCol="1"/>
              <a:tblGrid>
                <a:gridCol w="2566961">
                  <a:extLst>
                    <a:ext uri="{9D8B030D-6E8A-4147-A177-3AD203B41FA5}">
                      <a16:colId xmlns:a16="http://schemas.microsoft.com/office/drawing/2014/main" val="3768262227"/>
                    </a:ext>
                  </a:extLst>
                </a:gridCol>
                <a:gridCol w="233734">
                  <a:extLst>
                    <a:ext uri="{9D8B030D-6E8A-4147-A177-3AD203B41FA5}">
                      <a16:colId xmlns:a16="http://schemas.microsoft.com/office/drawing/2014/main" val="1799038504"/>
                    </a:ext>
                  </a:extLst>
                </a:gridCol>
                <a:gridCol w="2617865">
                  <a:extLst>
                    <a:ext uri="{9D8B030D-6E8A-4147-A177-3AD203B41FA5}">
                      <a16:colId xmlns:a16="http://schemas.microsoft.com/office/drawing/2014/main" val="2222757440"/>
                    </a:ext>
                  </a:extLst>
                </a:gridCol>
                <a:gridCol w="233734">
                  <a:extLst>
                    <a:ext uri="{9D8B030D-6E8A-4147-A177-3AD203B41FA5}">
                      <a16:colId xmlns:a16="http://schemas.microsoft.com/office/drawing/2014/main" val="1787589967"/>
                    </a:ext>
                  </a:extLst>
                </a:gridCol>
                <a:gridCol w="2566961">
                  <a:extLst>
                    <a:ext uri="{9D8B030D-6E8A-4147-A177-3AD203B41FA5}">
                      <a16:colId xmlns:a16="http://schemas.microsoft.com/office/drawing/2014/main" val="1601353985"/>
                    </a:ext>
                  </a:extLst>
                </a:gridCol>
              </a:tblGrid>
              <a:tr h="1408156">
                <a:tc>
                  <a:txBody>
                    <a:bodyPr/>
                    <a:lstStyle/>
                    <a:p>
                      <a:pPr indent="252095" algn="ctr"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Didactique</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indent="252095"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883917813"/>
                  </a:ext>
                </a:extLst>
              </a:tr>
              <a:tr h="352040">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44148015"/>
                  </a:ext>
                </a:extLst>
              </a:tr>
              <a:tr h="1408156">
                <a:tc>
                  <a:txBody>
                    <a:bodyPr/>
                    <a:lstStyle/>
                    <a:p>
                      <a:pPr indent="252095"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ctr"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Pratiques disciplinaires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252095" algn="ctr"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indent="252095"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76248159"/>
                  </a:ext>
                </a:extLst>
              </a:tr>
            </a:tbl>
          </a:graphicData>
        </a:graphic>
      </p:graphicFrame>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5" name="Rectangle 1">
            <a:extLst>
              <a:ext uri="{FF2B5EF4-FFF2-40B4-BE49-F238E27FC236}">
                <a16:creationId xmlns:a16="http://schemas.microsoft.com/office/drawing/2014/main" id="{28609665-9463-43E1-B4CD-359AB031426C}"/>
              </a:ext>
            </a:extLst>
          </p:cNvPr>
          <p:cNvSpPr>
            <a:spLocks noChangeArrowheads="1"/>
          </p:cNvSpPr>
          <p:nvPr/>
        </p:nvSpPr>
        <p:spPr bwMode="auto">
          <a:xfrm>
            <a:off x="2339752" y="1628800"/>
            <a:ext cx="1220948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a:tabLst>
                <a:tab pos="1600200" algn="l"/>
              </a:tabLst>
              <a:defRPr>
                <a:solidFill>
                  <a:schemeClr val="tx1"/>
                </a:solidFill>
                <a:latin typeface="Arial" panose="020B0604020202020204" pitchFamily="34" charset="0"/>
              </a:defRPr>
            </a:lvl1pPr>
            <a:lvl2pPr>
              <a:tabLst>
                <a:tab pos="1600200" algn="l"/>
              </a:tabLst>
              <a:defRPr>
                <a:solidFill>
                  <a:schemeClr val="tx1"/>
                </a:solidFill>
                <a:latin typeface="Arial" panose="020B0604020202020204" pitchFamily="34" charset="0"/>
              </a:defRPr>
            </a:lvl2pPr>
            <a:lvl3pPr>
              <a:tabLst>
                <a:tab pos="1600200" algn="l"/>
              </a:tabLst>
              <a:defRPr>
                <a:solidFill>
                  <a:schemeClr val="tx1"/>
                </a:solidFill>
                <a:latin typeface="Arial" panose="020B0604020202020204" pitchFamily="34" charset="0"/>
              </a:defRPr>
            </a:lvl3pPr>
            <a:lvl4pPr>
              <a:tabLst>
                <a:tab pos="1600200" algn="l"/>
              </a:tabLst>
              <a:defRPr>
                <a:solidFill>
                  <a:schemeClr val="tx1"/>
                </a:solidFill>
                <a:latin typeface="Arial" panose="020B0604020202020204" pitchFamily="34" charset="0"/>
              </a:defRPr>
            </a:lvl4pPr>
            <a:lvl5pPr>
              <a:tabLst>
                <a:tab pos="1600200" algn="l"/>
              </a:tabLst>
              <a:defRPr>
                <a:solidFill>
                  <a:schemeClr val="tx1"/>
                </a:solidFill>
                <a:latin typeface="Arial" panose="020B0604020202020204" pitchFamily="34" charset="0"/>
              </a:defRPr>
            </a:lvl5pPr>
            <a:lvl6pPr eaLnBrk="0" fontAlgn="base" hangingPunct="0">
              <a:spcBef>
                <a:spcPct val="0"/>
              </a:spcBef>
              <a:spcAft>
                <a:spcPct val="0"/>
              </a:spcAft>
              <a:tabLst>
                <a:tab pos="1600200" algn="l"/>
              </a:tabLst>
              <a:defRPr>
                <a:solidFill>
                  <a:schemeClr val="tx1"/>
                </a:solidFill>
                <a:latin typeface="Arial" panose="020B0604020202020204" pitchFamily="34" charset="0"/>
              </a:defRPr>
            </a:lvl6pPr>
            <a:lvl7pPr eaLnBrk="0" fontAlgn="base" hangingPunct="0">
              <a:spcBef>
                <a:spcPct val="0"/>
              </a:spcBef>
              <a:spcAft>
                <a:spcPct val="0"/>
              </a:spcAft>
              <a:tabLst>
                <a:tab pos="1600200" algn="l"/>
              </a:tabLst>
              <a:defRPr>
                <a:solidFill>
                  <a:schemeClr val="tx1"/>
                </a:solidFill>
                <a:latin typeface="Arial" panose="020B0604020202020204" pitchFamily="34" charset="0"/>
              </a:defRPr>
            </a:lvl7pPr>
            <a:lvl8pPr eaLnBrk="0" fontAlgn="base" hangingPunct="0">
              <a:spcBef>
                <a:spcPct val="0"/>
              </a:spcBef>
              <a:spcAft>
                <a:spcPct val="0"/>
              </a:spcAft>
              <a:tabLst>
                <a:tab pos="1600200" algn="l"/>
              </a:tabLst>
              <a:defRPr>
                <a:solidFill>
                  <a:schemeClr val="tx1"/>
                </a:solidFill>
                <a:latin typeface="Arial" panose="020B0604020202020204" pitchFamily="34" charset="0"/>
              </a:defRPr>
            </a:lvl8pPr>
            <a:lvl9pPr eaLnBrk="0" fontAlgn="base" hangingPunct="0">
              <a:spcBef>
                <a:spcPct val="0"/>
              </a:spcBef>
              <a:spcAft>
                <a:spcPct val="0"/>
              </a:spcAft>
              <a:tabLst>
                <a:tab pos="1600200" algn="l"/>
              </a:tabLs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tab pos="1600200" algn="l"/>
              </a:tabLst>
            </a:pPr>
            <a:r>
              <a:rPr kumimoji="0" lang="fr-FR" altLang="fr-FR" sz="2500" b="1" i="0" u="none" strike="noStrike" cap="none" normalizeH="0" baseline="0" dirty="0">
                <a:ln>
                  <a:noFill/>
                </a:ln>
                <a:solidFill>
                  <a:srgbClr val="538135"/>
                </a:solidFill>
                <a:effectLst/>
                <a:latin typeface="Arial" panose="020B0604020202020204" pitchFamily="34" charset="0"/>
                <a:ea typeface="Times New Roman" panose="02020603050405020304" pitchFamily="18" charset="0"/>
              </a:rPr>
              <a:t>Orientation praxéologique</a:t>
            </a:r>
            <a:endParaRPr kumimoji="0" lang="fr-FR" altLang="fr-FR" sz="2500" b="0" i="0" u="none" strike="noStrike" cap="none" normalizeH="0" baseline="0" dirty="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tab pos="1600200"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1654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8" name="Espace réservé du contenu 7">
            <a:extLst>
              <a:ext uri="{FF2B5EF4-FFF2-40B4-BE49-F238E27FC236}">
                <a16:creationId xmlns:a16="http://schemas.microsoft.com/office/drawing/2014/main" id="{073BAEB7-E91F-4FE3-939A-8CEDEB1D1C51}"/>
              </a:ext>
            </a:extLst>
          </p:cNvPr>
          <p:cNvSpPr>
            <a:spLocks noGrp="1"/>
          </p:cNvSpPr>
          <p:nvPr>
            <p:ph idx="1"/>
          </p:nvPr>
        </p:nvSpPr>
        <p:spPr>
          <a:xfrm>
            <a:off x="251520" y="476672"/>
            <a:ext cx="8568952" cy="5688632"/>
          </a:xfrm>
        </p:spPr>
        <p:txBody>
          <a:bodyPr/>
          <a:lstStyle/>
          <a:p>
            <a:pPr marL="0" indent="0" algn="just">
              <a:spcBef>
                <a:spcPts val="1500"/>
              </a:spcBef>
              <a:buNone/>
            </a:pPr>
            <a:r>
              <a:rPr lang="fr-FR" sz="2300" dirty="0"/>
              <a:t>Poser l’existence d’un système didactique ternaire, par opposition au modèle duel de la pédagogie et de la psychologie de l’éducation, me parait constituer un des actes fondateurs de la didactique des disciplines.</a:t>
            </a:r>
          </a:p>
          <a:p>
            <a:pPr marL="1080000" indent="0" algn="just">
              <a:spcBef>
                <a:spcPts val="1500"/>
              </a:spcBef>
              <a:buNone/>
            </a:pPr>
            <a:r>
              <a:rPr lang="fr-FR" sz="1600" dirty="0" err="1"/>
              <a:t>Schubauer</a:t>
            </a:r>
            <a:r>
              <a:rPr lang="fr-FR" sz="1600" dirty="0"/>
              <a:t>-Leoni Maria-Luisa (1998). Les </a:t>
            </a:r>
            <a:r>
              <a:rPr lang="fr-FR" sz="1600" i="1" dirty="0"/>
              <a:t>Journées de Cartigny</a:t>
            </a:r>
            <a:r>
              <a:rPr lang="fr-FR" sz="1600" dirty="0"/>
              <a:t> vues par une didacticienne des mathématiques. Dans J. Dolz, J.-C. Meyer (dir.), </a:t>
            </a:r>
            <a:r>
              <a:rPr lang="fr-FR" sz="1600" i="1" dirty="0"/>
              <a:t>Activités </a:t>
            </a:r>
            <a:r>
              <a:rPr lang="fr-FR" sz="1600" i="1" dirty="0" err="1"/>
              <a:t>métalangagières</a:t>
            </a:r>
            <a:r>
              <a:rPr lang="fr-FR" sz="1600" i="1" dirty="0"/>
              <a:t> et enseignement du français</a:t>
            </a:r>
            <a:r>
              <a:rPr lang="fr-FR" sz="1600" dirty="0"/>
              <a:t>, Berne, Peter Lang, p. 273-283. </a:t>
            </a:r>
          </a:p>
          <a:p>
            <a:pPr marL="0" indent="0">
              <a:buNone/>
            </a:pPr>
            <a:endParaRPr lang="fr-FR" sz="2000" dirty="0"/>
          </a:p>
        </p:txBody>
      </p:sp>
    </p:spTree>
    <p:extLst>
      <p:ext uri="{BB962C8B-B14F-4D97-AF65-F5344CB8AC3E}">
        <p14:creationId xmlns:p14="http://schemas.microsoft.com/office/powerpoint/2010/main" val="307163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8" name="Espace réservé du contenu 7">
            <a:extLst>
              <a:ext uri="{FF2B5EF4-FFF2-40B4-BE49-F238E27FC236}">
                <a16:creationId xmlns:a16="http://schemas.microsoft.com/office/drawing/2014/main" id="{073BAEB7-E91F-4FE3-939A-8CEDEB1D1C51}"/>
              </a:ext>
            </a:extLst>
          </p:cNvPr>
          <p:cNvSpPr>
            <a:spLocks noGrp="1"/>
          </p:cNvSpPr>
          <p:nvPr>
            <p:ph idx="1"/>
          </p:nvPr>
        </p:nvSpPr>
        <p:spPr>
          <a:xfrm>
            <a:off x="251520" y="476672"/>
            <a:ext cx="8568952" cy="5688632"/>
          </a:xfrm>
        </p:spPr>
        <p:txBody>
          <a:bodyPr/>
          <a:lstStyle/>
          <a:p>
            <a:pPr marL="0" indent="0" algn="just">
              <a:spcBef>
                <a:spcPts val="1500"/>
              </a:spcBef>
              <a:buNone/>
            </a:pPr>
            <a:r>
              <a:rPr lang="fr-FR" sz="2300" dirty="0"/>
              <a:t>Poser l’existence d’un système didactique ternaire, par opposition au modèle duel de la pédagogie et de la psychologie de l’éducation, me parait constituer un des actes fondateurs de la didactique des disciplines.</a:t>
            </a:r>
          </a:p>
          <a:p>
            <a:pPr marL="1080000" indent="0" algn="just">
              <a:spcBef>
                <a:spcPts val="1500"/>
              </a:spcBef>
              <a:buNone/>
            </a:pPr>
            <a:r>
              <a:rPr lang="fr-FR" sz="1600" dirty="0" err="1"/>
              <a:t>Schubauer</a:t>
            </a:r>
            <a:r>
              <a:rPr lang="fr-FR" sz="1600" dirty="0"/>
              <a:t>-Leoni Maria-Luisa (1998). Les </a:t>
            </a:r>
            <a:r>
              <a:rPr lang="fr-FR" sz="1600" i="1" dirty="0"/>
              <a:t>Journées de Cartigny</a:t>
            </a:r>
            <a:r>
              <a:rPr lang="fr-FR" sz="1600" dirty="0"/>
              <a:t> vues par une didacticienne des mathématiques. Dans J. Dolz, J.-C. Meyer (dir.), </a:t>
            </a:r>
            <a:r>
              <a:rPr lang="fr-FR" sz="1600" i="1" dirty="0"/>
              <a:t>Activités </a:t>
            </a:r>
            <a:r>
              <a:rPr lang="fr-FR" sz="1600" i="1" dirty="0" err="1"/>
              <a:t>métalangagières</a:t>
            </a:r>
            <a:r>
              <a:rPr lang="fr-FR" sz="1600" i="1" dirty="0"/>
              <a:t> et enseignement du français</a:t>
            </a:r>
            <a:r>
              <a:rPr lang="fr-FR" sz="1600" dirty="0"/>
              <a:t>, Berne, Peter Lang, p. 273-283. </a:t>
            </a:r>
          </a:p>
          <a:p>
            <a:pPr marL="0" indent="0">
              <a:buNone/>
            </a:pPr>
            <a:endParaRPr lang="fr-FR" sz="2000" dirty="0"/>
          </a:p>
        </p:txBody>
      </p:sp>
      <p:pic>
        <p:nvPicPr>
          <p:cNvPr id="9" name="Image 8">
            <a:extLst>
              <a:ext uri="{FF2B5EF4-FFF2-40B4-BE49-F238E27FC236}">
                <a16:creationId xmlns:a16="http://schemas.microsoft.com/office/drawing/2014/main" id="{89FD3D9F-CCFF-454F-B9A3-B8695E00939D}"/>
              </a:ext>
            </a:extLst>
          </p:cNvPr>
          <p:cNvPicPr>
            <a:picLocks noChangeAspect="1"/>
          </p:cNvPicPr>
          <p:nvPr/>
        </p:nvPicPr>
        <p:blipFill>
          <a:blip r:embed="rId2"/>
          <a:stretch>
            <a:fillRect/>
          </a:stretch>
        </p:blipFill>
        <p:spPr>
          <a:xfrm>
            <a:off x="-7021" y="3429000"/>
            <a:ext cx="9187533" cy="2412823"/>
          </a:xfrm>
          <a:prstGeom prst="rect">
            <a:avLst/>
          </a:prstGeom>
        </p:spPr>
      </p:pic>
    </p:spTree>
    <p:extLst>
      <p:ext uri="{BB962C8B-B14F-4D97-AF65-F5344CB8AC3E}">
        <p14:creationId xmlns:p14="http://schemas.microsoft.com/office/powerpoint/2010/main" val="428505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3C51A5A4-E4C0-4FE2-885D-A488AE10A321}"/>
              </a:ext>
            </a:extLst>
          </p:cNvPr>
          <p:cNvGraphicFramePr>
            <a:graphicFrameLocks noGrp="1"/>
          </p:cNvGraphicFramePr>
          <p:nvPr>
            <p:ph idx="1"/>
            <p:extLst>
              <p:ext uri="{D42A27DB-BD31-4B8C-83A1-F6EECF244321}">
                <p14:modId xmlns:p14="http://schemas.microsoft.com/office/powerpoint/2010/main" val="3175949200"/>
              </p:ext>
            </p:extLst>
          </p:nvPr>
        </p:nvGraphicFramePr>
        <p:xfrm>
          <a:off x="467544" y="2492896"/>
          <a:ext cx="8219255" cy="3284196"/>
        </p:xfrm>
        <a:graphic>
          <a:graphicData uri="http://schemas.openxmlformats.org/drawingml/2006/table">
            <a:tbl>
              <a:tblPr firstRow="1" firstCol="1" lastRow="1" lastCol="1" bandRow="1" bandCol="1"/>
              <a:tblGrid>
                <a:gridCol w="2566961">
                  <a:extLst>
                    <a:ext uri="{9D8B030D-6E8A-4147-A177-3AD203B41FA5}">
                      <a16:colId xmlns:a16="http://schemas.microsoft.com/office/drawing/2014/main" val="3768262227"/>
                    </a:ext>
                  </a:extLst>
                </a:gridCol>
                <a:gridCol w="233734">
                  <a:extLst>
                    <a:ext uri="{9D8B030D-6E8A-4147-A177-3AD203B41FA5}">
                      <a16:colId xmlns:a16="http://schemas.microsoft.com/office/drawing/2014/main" val="1799038504"/>
                    </a:ext>
                  </a:extLst>
                </a:gridCol>
                <a:gridCol w="2617865">
                  <a:extLst>
                    <a:ext uri="{9D8B030D-6E8A-4147-A177-3AD203B41FA5}">
                      <a16:colId xmlns:a16="http://schemas.microsoft.com/office/drawing/2014/main" val="2222757440"/>
                    </a:ext>
                  </a:extLst>
                </a:gridCol>
                <a:gridCol w="233734">
                  <a:extLst>
                    <a:ext uri="{9D8B030D-6E8A-4147-A177-3AD203B41FA5}">
                      <a16:colId xmlns:a16="http://schemas.microsoft.com/office/drawing/2014/main" val="1787589967"/>
                    </a:ext>
                  </a:extLst>
                </a:gridCol>
                <a:gridCol w="2566961">
                  <a:extLst>
                    <a:ext uri="{9D8B030D-6E8A-4147-A177-3AD203B41FA5}">
                      <a16:colId xmlns:a16="http://schemas.microsoft.com/office/drawing/2014/main" val="1601353985"/>
                    </a:ext>
                  </a:extLst>
                </a:gridCol>
              </a:tblGrid>
              <a:tr h="1408156">
                <a:tc>
                  <a:txBody>
                    <a:bodyPr/>
                    <a:lstStyle/>
                    <a:p>
                      <a:pPr indent="252095"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Didactique</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indent="252095"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883917813"/>
                  </a:ext>
                </a:extLst>
              </a:tr>
              <a:tr h="352040">
                <a:tc>
                  <a:txBody>
                    <a:bodyPr/>
                    <a:lstStyle/>
                    <a:p>
                      <a:pPr indent="252095" algn="just"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44148015"/>
                  </a:ext>
                </a:extLst>
              </a:tr>
              <a:tr h="1408156">
                <a:tc>
                  <a:txBody>
                    <a:bodyPr/>
                    <a:lstStyle/>
                    <a:p>
                      <a:pPr marL="0" marR="0" lvl="0" indent="0" algn="ctr" defTabSz="914400" rtl="0" eaLnBrk="1" fontAlgn="base" latinLnBrk="0" hangingPunct="0">
                        <a:lnSpc>
                          <a:spcPct val="100000"/>
                        </a:lnSpc>
                        <a:spcBef>
                          <a:spcPts val="0"/>
                        </a:spcBef>
                        <a:spcAft>
                          <a:spcPts val="0"/>
                        </a:spcAft>
                        <a:buClrTx/>
                        <a:buSzTx/>
                        <a:buFontTx/>
                        <a:buNone/>
                        <a:tabLst/>
                        <a:defRPr/>
                      </a:pPr>
                      <a:endParaRPr lang="fr-FR" sz="2000" dirty="0">
                        <a:effectLst/>
                        <a:latin typeface="Arial" panose="020B0604020202020204" pitchFamily="34" charset="0"/>
                        <a:ea typeface="Times New Roman" panose="02020603050405020304" pitchFamily="18" charset="0"/>
                      </a:endParaRPr>
                    </a:p>
                    <a:p>
                      <a:pPr marL="0" marR="0" lvl="0" indent="0" algn="ctr" defTabSz="914400" rtl="0" eaLnBrk="1" fontAlgn="base" latinLnBrk="0" hangingPunct="0">
                        <a:lnSpc>
                          <a:spcPct val="100000"/>
                        </a:lnSpc>
                        <a:spcBef>
                          <a:spcPts val="0"/>
                        </a:spcBef>
                        <a:spcAft>
                          <a:spcPts val="0"/>
                        </a:spcAft>
                        <a:buClrTx/>
                        <a:buSzTx/>
                        <a:buFontTx/>
                        <a:buNone/>
                        <a:tabLst/>
                        <a:defRPr/>
                      </a:pPr>
                      <a:r>
                        <a:rPr lang="fr-FR" sz="2000" dirty="0">
                          <a:effectLst/>
                          <a:latin typeface="Arial" panose="020B0604020202020204" pitchFamily="34" charset="0"/>
                          <a:ea typeface="Times New Roman" panose="02020603050405020304" pitchFamily="18" charset="0"/>
                        </a:rPr>
                        <a:t> Contenus disciplinaires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Pratiques disciplinaires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marL="0" marR="0" lvl="0" indent="0" algn="ctr" defTabSz="914400" rtl="0" eaLnBrk="1" fontAlgn="base" latinLnBrk="0" hangingPunct="0">
                        <a:lnSpc>
                          <a:spcPct val="100000"/>
                        </a:lnSpc>
                        <a:spcBef>
                          <a:spcPts val="0"/>
                        </a:spcBef>
                        <a:spcAft>
                          <a:spcPts val="0"/>
                        </a:spcAft>
                        <a:buClrTx/>
                        <a:buSzTx/>
                        <a:buFontTx/>
                        <a:buNone/>
                        <a:tabLst/>
                        <a:defRPr/>
                      </a:pPr>
                      <a:r>
                        <a:rPr lang="fr-FR" sz="2000" dirty="0">
                          <a:effectLst/>
                          <a:latin typeface="Arial" panose="020B0604020202020204" pitchFamily="34" charset="0"/>
                          <a:ea typeface="Times New Roman" panose="02020603050405020304" pitchFamily="18" charset="0"/>
                        </a:rPr>
                        <a:t>Sujets, institutions, dispositifs d’enseignement </a:t>
                      </a:r>
                      <a:br>
                        <a:rPr lang="fr-FR" sz="2000" dirty="0">
                          <a:effectLst/>
                          <a:latin typeface="Arial" panose="020B0604020202020204" pitchFamily="34" charset="0"/>
                          <a:ea typeface="Times New Roman" panose="02020603050405020304" pitchFamily="18" charset="0"/>
                        </a:rPr>
                      </a:br>
                      <a:r>
                        <a:rPr lang="fr-FR" sz="2000" dirty="0">
                          <a:effectLst/>
                          <a:latin typeface="Arial" panose="020B0604020202020204" pitchFamily="34" charset="0"/>
                          <a:ea typeface="Times New Roman" panose="02020603050405020304" pitchFamily="18" charset="0"/>
                        </a:rPr>
                        <a:t>et d’apprentissage</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extLst>
                  <a:ext uri="{0D108BD9-81ED-4DB2-BD59-A6C34878D82A}">
                    <a16:rowId xmlns:a16="http://schemas.microsoft.com/office/drawing/2014/main" val="176248159"/>
                  </a:ext>
                </a:extLst>
              </a:tr>
            </a:tbl>
          </a:graphicData>
        </a:graphic>
      </p:graphicFrame>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5" name="Rectangle 1">
            <a:extLst>
              <a:ext uri="{FF2B5EF4-FFF2-40B4-BE49-F238E27FC236}">
                <a16:creationId xmlns:a16="http://schemas.microsoft.com/office/drawing/2014/main" id="{28609665-9463-43E1-B4CD-359AB031426C}"/>
              </a:ext>
            </a:extLst>
          </p:cNvPr>
          <p:cNvSpPr>
            <a:spLocks noChangeArrowheads="1"/>
          </p:cNvSpPr>
          <p:nvPr/>
        </p:nvSpPr>
        <p:spPr bwMode="auto">
          <a:xfrm>
            <a:off x="2195736" y="1628800"/>
            <a:ext cx="1220948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a:tabLst>
                <a:tab pos="1600200" algn="l"/>
              </a:tabLst>
              <a:defRPr>
                <a:solidFill>
                  <a:schemeClr val="tx1"/>
                </a:solidFill>
                <a:latin typeface="Arial" panose="020B0604020202020204" pitchFamily="34" charset="0"/>
              </a:defRPr>
            </a:lvl1pPr>
            <a:lvl2pPr>
              <a:tabLst>
                <a:tab pos="1600200" algn="l"/>
              </a:tabLst>
              <a:defRPr>
                <a:solidFill>
                  <a:schemeClr val="tx1"/>
                </a:solidFill>
                <a:latin typeface="Arial" panose="020B0604020202020204" pitchFamily="34" charset="0"/>
              </a:defRPr>
            </a:lvl2pPr>
            <a:lvl3pPr>
              <a:tabLst>
                <a:tab pos="1600200" algn="l"/>
              </a:tabLst>
              <a:defRPr>
                <a:solidFill>
                  <a:schemeClr val="tx1"/>
                </a:solidFill>
                <a:latin typeface="Arial" panose="020B0604020202020204" pitchFamily="34" charset="0"/>
              </a:defRPr>
            </a:lvl3pPr>
            <a:lvl4pPr>
              <a:tabLst>
                <a:tab pos="1600200" algn="l"/>
              </a:tabLst>
              <a:defRPr>
                <a:solidFill>
                  <a:schemeClr val="tx1"/>
                </a:solidFill>
                <a:latin typeface="Arial" panose="020B0604020202020204" pitchFamily="34" charset="0"/>
              </a:defRPr>
            </a:lvl4pPr>
            <a:lvl5pPr>
              <a:tabLst>
                <a:tab pos="1600200" algn="l"/>
              </a:tabLst>
              <a:defRPr>
                <a:solidFill>
                  <a:schemeClr val="tx1"/>
                </a:solidFill>
                <a:latin typeface="Arial" panose="020B0604020202020204" pitchFamily="34" charset="0"/>
              </a:defRPr>
            </a:lvl5pPr>
            <a:lvl6pPr eaLnBrk="0" fontAlgn="base" hangingPunct="0">
              <a:spcBef>
                <a:spcPct val="0"/>
              </a:spcBef>
              <a:spcAft>
                <a:spcPct val="0"/>
              </a:spcAft>
              <a:tabLst>
                <a:tab pos="1600200" algn="l"/>
              </a:tabLst>
              <a:defRPr>
                <a:solidFill>
                  <a:schemeClr val="tx1"/>
                </a:solidFill>
                <a:latin typeface="Arial" panose="020B0604020202020204" pitchFamily="34" charset="0"/>
              </a:defRPr>
            </a:lvl6pPr>
            <a:lvl7pPr eaLnBrk="0" fontAlgn="base" hangingPunct="0">
              <a:spcBef>
                <a:spcPct val="0"/>
              </a:spcBef>
              <a:spcAft>
                <a:spcPct val="0"/>
              </a:spcAft>
              <a:tabLst>
                <a:tab pos="1600200" algn="l"/>
              </a:tabLst>
              <a:defRPr>
                <a:solidFill>
                  <a:schemeClr val="tx1"/>
                </a:solidFill>
                <a:latin typeface="Arial" panose="020B0604020202020204" pitchFamily="34" charset="0"/>
              </a:defRPr>
            </a:lvl7pPr>
            <a:lvl8pPr eaLnBrk="0" fontAlgn="base" hangingPunct="0">
              <a:spcBef>
                <a:spcPct val="0"/>
              </a:spcBef>
              <a:spcAft>
                <a:spcPct val="0"/>
              </a:spcAft>
              <a:tabLst>
                <a:tab pos="1600200" algn="l"/>
              </a:tabLst>
              <a:defRPr>
                <a:solidFill>
                  <a:schemeClr val="tx1"/>
                </a:solidFill>
                <a:latin typeface="Arial" panose="020B0604020202020204" pitchFamily="34" charset="0"/>
              </a:defRPr>
            </a:lvl8pPr>
            <a:lvl9pPr eaLnBrk="0" fontAlgn="base" hangingPunct="0">
              <a:spcBef>
                <a:spcPct val="0"/>
              </a:spcBef>
              <a:spcAft>
                <a:spcPct val="0"/>
              </a:spcAft>
              <a:tabLst>
                <a:tab pos="1600200" algn="l"/>
              </a:tabLs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tab pos="1600200" algn="l"/>
              </a:tabLst>
            </a:pPr>
            <a:r>
              <a:rPr kumimoji="0" lang="fr-FR" altLang="fr-FR" sz="2500" b="1" i="0" u="none" strike="noStrike" cap="none" normalizeH="0" baseline="0" dirty="0">
                <a:ln>
                  <a:noFill/>
                </a:ln>
                <a:solidFill>
                  <a:srgbClr val="538135"/>
                </a:solidFill>
                <a:effectLst/>
                <a:latin typeface="Arial" panose="020B0604020202020204" pitchFamily="34" charset="0"/>
                <a:ea typeface="Times New Roman" panose="02020603050405020304" pitchFamily="18" charset="0"/>
              </a:rPr>
              <a:t>Orientation praxéologique (2)</a:t>
            </a:r>
            <a:endParaRPr kumimoji="0" lang="fr-FR" altLang="fr-FR" sz="2500" b="0" i="0" u="none" strike="noStrike" cap="none" normalizeH="0" baseline="0" dirty="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tab pos="1600200"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582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3886200"/>
          </a:xfrm>
        </p:spPr>
        <p:txBody>
          <a:bodyPr/>
          <a:lstStyle/>
          <a:p>
            <a:pPr marL="0" indent="0">
              <a:spcBef>
                <a:spcPts val="1200"/>
              </a:spcBef>
              <a:buNone/>
            </a:pPr>
            <a:r>
              <a:rPr lang="fr-FR" sz="2300" dirty="0"/>
              <a:t>Le champ scientifique « didactique » nait de ce large fondement de la didactique pratique et normative.</a:t>
            </a:r>
          </a:p>
          <a:p>
            <a:pPr marL="720000" indent="0">
              <a:spcBef>
                <a:spcPts val="1200"/>
              </a:spcBef>
              <a:buNone/>
            </a:pPr>
            <a:r>
              <a:rPr lang="fr-FR" sz="1600" dirty="0" err="1"/>
              <a:t>Schneuwly</a:t>
            </a:r>
            <a:r>
              <a:rPr lang="fr-FR" sz="1600" dirty="0"/>
              <a:t> Bernard (2014). Didactique : construction d’un champ disciplinaire.</a:t>
            </a:r>
            <a:r>
              <a:rPr lang="fr-FR" sz="1600" i="1" dirty="0"/>
              <a:t> Éducation et didactique</a:t>
            </a:r>
            <a:r>
              <a:rPr lang="fr-FR" sz="1600" dirty="0"/>
              <a:t>, vol. 8, n° 1, </a:t>
            </a:r>
            <a:r>
              <a:rPr lang="fr-FR" sz="1600" i="1" dirty="0"/>
              <a:t>Didactiques et/ou didactique ?</a:t>
            </a:r>
            <a:r>
              <a:rPr lang="fr-FR" sz="1600" dirty="0"/>
              <a:t>, p. 13-22.</a:t>
            </a:r>
          </a:p>
          <a:p>
            <a:pPr marL="720000" indent="0">
              <a:spcBef>
                <a:spcPts val="1200"/>
              </a:spcBef>
              <a:buNone/>
            </a:pPr>
            <a:endParaRPr lang="fr-FR" sz="1600" spc="-50" dirty="0"/>
          </a:p>
          <a:p>
            <a:pPr marL="0" indent="0" algn="just">
              <a:spcBef>
                <a:spcPts val="1200"/>
              </a:spcBef>
              <a:buNone/>
            </a:pPr>
            <a:r>
              <a:rPr lang="fr-FR" sz="2300" dirty="0"/>
              <a:t>Les sciences de l’éducation se sont construites à partir d’un ensemble de savoirs élaborés autour de champs professionnels préalablement constitués, soit dans un processus de « disciplinarisation secondaire ».</a:t>
            </a:r>
            <a:endParaRPr lang="fr-FR" sz="2300" spc="-50" dirty="0"/>
          </a:p>
          <a:p>
            <a:pPr marL="720000" indent="0">
              <a:spcBef>
                <a:spcPts val="1200"/>
              </a:spcBef>
              <a:buNone/>
            </a:pPr>
            <a:r>
              <a:rPr lang="fr-FR" sz="1600" spc="-50" dirty="0" err="1"/>
              <a:t>Hofstetter</a:t>
            </a:r>
            <a:r>
              <a:rPr lang="fr-FR" sz="1600" spc="-50" dirty="0"/>
              <a:t> Rita, </a:t>
            </a:r>
            <a:r>
              <a:rPr lang="fr-FR" sz="1600" spc="-50" dirty="0" err="1"/>
              <a:t>Schneuwly</a:t>
            </a:r>
            <a:r>
              <a:rPr lang="fr-FR" sz="1600" spc="-50" dirty="0"/>
              <a:t> Bernard (1998/2001). Sciences de l’éducation entre champs disciplinaires et champs professionnels. Dans R. </a:t>
            </a:r>
            <a:r>
              <a:rPr lang="fr-FR" sz="1600" spc="-50" dirty="0" err="1"/>
              <a:t>Hofstetter</a:t>
            </a:r>
            <a:r>
              <a:rPr lang="fr-FR" sz="1600" spc="-50" dirty="0"/>
              <a:t> &amp; B. </a:t>
            </a:r>
            <a:r>
              <a:rPr lang="fr-FR" sz="1600" spc="-50" dirty="0" err="1"/>
              <a:t>Schneuwly</a:t>
            </a:r>
            <a:r>
              <a:rPr lang="fr-FR" sz="1600" spc="-50" dirty="0"/>
              <a:t> (dir.)</a:t>
            </a:r>
            <a:r>
              <a:rPr lang="fr-FR" sz="1600" i="1" spc="-50" dirty="0"/>
              <a:t> Le pari des sciences de l’éducation</a:t>
            </a:r>
            <a:r>
              <a:rPr lang="fr-FR" sz="1600" spc="-50" dirty="0"/>
              <a:t>, Bruxelles, De Boeck, p. 7-25.</a:t>
            </a:r>
          </a:p>
          <a:p>
            <a:pPr marL="0" indent="0">
              <a:spcBef>
                <a:spcPts val="1200"/>
              </a:spcBef>
              <a:buNone/>
            </a:pPr>
            <a:endParaRPr lang="fr-FR" sz="1800" spc="-50" dirty="0"/>
          </a:p>
          <a:p>
            <a:pPr marL="0" indent="0">
              <a:spcBef>
                <a:spcPts val="1200"/>
              </a:spcBef>
              <a:buNone/>
            </a:pPr>
            <a:endParaRPr lang="fr-FR" sz="1800" spc="-5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24417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3886200"/>
          </a:xfrm>
        </p:spPr>
        <p:txBody>
          <a:bodyPr/>
          <a:lstStyle/>
          <a:p>
            <a:pPr marL="0" indent="0" algn="just">
              <a:spcBef>
                <a:spcPts val="1200"/>
              </a:spcBef>
              <a:buNone/>
            </a:pPr>
            <a:r>
              <a:rPr lang="fr-FR" sz="2300" dirty="0"/>
              <a:t>Le champ scientifique « didactique » nait de ce large fondement de la didactique pratique et normative.</a:t>
            </a:r>
            <a:r>
              <a:rPr lang="fr-FR" sz="2300" spc="-50" dirty="0"/>
              <a:t> […] </a:t>
            </a:r>
            <a:endParaRPr lang="fr-FR" sz="2300" dirty="0"/>
          </a:p>
          <a:p>
            <a:pPr marL="0" indent="0" algn="just">
              <a:spcBef>
                <a:spcPts val="1200"/>
              </a:spcBef>
              <a:buNone/>
            </a:pPr>
            <a:r>
              <a:rPr lang="fr-FR" sz="2300" spc="-50" dirty="0"/>
              <a:t>Il s’agit de transformer des problématiques pratiques et théorico-pratiques en questionnement scientifique […] Il s’agit de définir des problématiques, sous forme d’un appareil conceptuel cohérent, sous une forme qui permet de fournir des réponses à travers des méthodes de recherche systématiques et explicites.</a:t>
            </a:r>
          </a:p>
          <a:p>
            <a:pPr marL="0" indent="0">
              <a:spcBef>
                <a:spcPts val="1200"/>
              </a:spcBef>
              <a:buNone/>
            </a:pPr>
            <a:endParaRPr lang="fr-FR" sz="2500" dirty="0"/>
          </a:p>
          <a:p>
            <a:pPr marL="720000" indent="0">
              <a:spcBef>
                <a:spcPts val="1200"/>
              </a:spcBef>
              <a:buNone/>
            </a:pPr>
            <a:r>
              <a:rPr lang="fr-FR" sz="1600" dirty="0" err="1"/>
              <a:t>Schneuwly</a:t>
            </a:r>
            <a:r>
              <a:rPr lang="fr-FR" sz="1600" dirty="0"/>
              <a:t> Bernard (2014). Didactique : construction d’un champ disciplinaire.</a:t>
            </a:r>
            <a:r>
              <a:rPr lang="fr-FR" sz="1600" i="1" dirty="0"/>
              <a:t> Éducation et didactique</a:t>
            </a:r>
            <a:r>
              <a:rPr lang="fr-FR" sz="1600" dirty="0"/>
              <a:t>, vol. 8, n° 1, </a:t>
            </a:r>
            <a:r>
              <a:rPr lang="fr-FR" sz="1600" i="1" dirty="0"/>
              <a:t>Didactiques et/ou didactique ?</a:t>
            </a:r>
            <a:r>
              <a:rPr lang="fr-FR" sz="1600" dirty="0"/>
              <a:t>, p. 13-22.</a:t>
            </a:r>
          </a:p>
          <a:p>
            <a:pPr marL="0" indent="0">
              <a:spcBef>
                <a:spcPts val="1200"/>
              </a:spcBef>
              <a:buNone/>
            </a:pPr>
            <a:endParaRPr lang="fr-FR" sz="1800" spc="-5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829257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r>
              <a:rPr lang="fr-FR" sz="2300" dirty="0"/>
              <a:t>Modéliser ces relations sans les réduire à une visée applicationniste ou à une version idéalisée, étrangères à ce que sont les pratiques en situation.</a:t>
            </a:r>
          </a:p>
          <a:p>
            <a:pPr marL="0" indent="0">
              <a:buNone/>
            </a:pPr>
            <a:endParaRPr lang="fr-FR" sz="2500" dirty="0"/>
          </a:p>
          <a:p>
            <a:pPr marL="0" indent="0">
              <a:buNone/>
            </a:pPr>
            <a:endParaRPr lang="fr-FR" sz="2500" dirty="0"/>
          </a:p>
          <a:p>
            <a:pPr marL="720000" indent="0">
              <a:buNone/>
            </a:pPr>
            <a:endParaRPr lang="fr-FR" sz="2000" dirty="0"/>
          </a:p>
          <a:p>
            <a:pPr marL="720000" indent="0">
              <a:buNone/>
            </a:pPr>
            <a:endParaRPr lang="fr-FR" sz="2000" dirty="0"/>
          </a:p>
          <a:p>
            <a:pPr marL="720000" indent="0">
              <a:buNone/>
            </a:pPr>
            <a:r>
              <a:rPr lang="fr-FR" sz="1600" dirty="0"/>
              <a:t>Bru Marc (1998). Qu’y a-t-il à prouver, quand il s’agit d’éducation ? La validation scientifique des propos et discours sur les pratiques d’enseignement : après les illusions perdues. Dans C. Hadji, J. Baillé (dir.), </a:t>
            </a:r>
            <a:r>
              <a:rPr lang="fr-FR" sz="1600" i="1" dirty="0"/>
              <a:t>Recherche et éducation. Vers une « nouvelle alliance ». La démarche de preuve en 10 questions</a:t>
            </a:r>
            <a:r>
              <a:rPr lang="fr-FR" sz="1600" dirty="0"/>
              <a:t>, Paris-Bruxelles, De Boeck, p. 45-65. </a:t>
            </a:r>
          </a:p>
          <a:p>
            <a:pPr marL="0" indent="0">
              <a:buNone/>
            </a:pPr>
            <a:endParaRPr lang="fr-FR" sz="2500" dirty="0"/>
          </a:p>
          <a:p>
            <a:pPr marL="0" indent="0">
              <a:buNone/>
            </a:pPr>
            <a:endParaRPr lang="fr-FR" sz="2000"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7179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3" name="Espace réservé du contenu 2">
            <a:extLst>
              <a:ext uri="{FF2B5EF4-FFF2-40B4-BE49-F238E27FC236}">
                <a16:creationId xmlns:a16="http://schemas.microsoft.com/office/drawing/2014/main" id="{B6E11821-2F24-40EB-BA1A-56DDFA2EED80}"/>
              </a:ext>
            </a:extLst>
          </p:cNvPr>
          <p:cNvSpPr>
            <a:spLocks noGrp="1"/>
          </p:cNvSpPr>
          <p:nvPr>
            <p:ph idx="1"/>
          </p:nvPr>
        </p:nvSpPr>
        <p:spPr/>
        <p:txBody>
          <a:bodyPr/>
          <a:lstStyle/>
          <a:p>
            <a:endParaRPr lang="fr-FR" dirty="0"/>
          </a:p>
        </p:txBody>
      </p:sp>
      <p:pic>
        <p:nvPicPr>
          <p:cNvPr id="2" name="Image 1">
            <a:extLst>
              <a:ext uri="{FF2B5EF4-FFF2-40B4-BE49-F238E27FC236}">
                <a16:creationId xmlns:a16="http://schemas.microsoft.com/office/drawing/2014/main" id="{5AB7F556-3DD7-45F3-8443-0BC5A68DE0C4}"/>
              </a:ext>
            </a:extLst>
          </p:cNvPr>
          <p:cNvPicPr>
            <a:picLocks noChangeAspect="1"/>
          </p:cNvPicPr>
          <p:nvPr/>
        </p:nvPicPr>
        <p:blipFill>
          <a:blip r:embed="rId2"/>
          <a:stretch>
            <a:fillRect/>
          </a:stretch>
        </p:blipFill>
        <p:spPr>
          <a:xfrm>
            <a:off x="457200" y="533420"/>
            <a:ext cx="8229600" cy="5791160"/>
          </a:xfrm>
          <a:prstGeom prst="rect">
            <a:avLst/>
          </a:prstGeom>
          <a:ln>
            <a:solidFill>
              <a:schemeClr val="tx1"/>
            </a:solidFill>
          </a:ln>
        </p:spPr>
      </p:pic>
    </p:spTree>
    <p:extLst>
      <p:ext uri="{BB962C8B-B14F-4D97-AF65-F5344CB8AC3E}">
        <p14:creationId xmlns:p14="http://schemas.microsoft.com/office/powerpoint/2010/main" val="376152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endParaRPr lang="fr-FR" sz="2500" dirty="0"/>
          </a:p>
          <a:p>
            <a:pPr marL="0" indent="0">
              <a:buNone/>
            </a:pPr>
            <a:endParaRPr lang="fr-FR" sz="2500" dirty="0"/>
          </a:p>
          <a:p>
            <a:pPr marL="0" indent="0">
              <a:buNone/>
            </a:pPr>
            <a:endParaRPr lang="fr-FR" sz="2500" dirty="0"/>
          </a:p>
          <a:p>
            <a:pPr marL="0" indent="0">
              <a:buNone/>
            </a:pPr>
            <a:endParaRPr lang="fr-FR" sz="2500" dirty="0"/>
          </a:p>
          <a:p>
            <a:pPr marL="720000" indent="0">
              <a:buNone/>
            </a:pPr>
            <a:endParaRPr lang="fr-FR" sz="2000" dirty="0"/>
          </a:p>
          <a:p>
            <a:pPr marL="720000" indent="0">
              <a:buNone/>
            </a:pPr>
            <a:endParaRPr lang="fr-FR" sz="2000" dirty="0"/>
          </a:p>
          <a:p>
            <a:pPr marL="720000" indent="0">
              <a:buNone/>
            </a:pPr>
            <a:r>
              <a:rPr lang="fr-FR" sz="1600" dirty="0" err="1"/>
              <a:t>Bronckart</a:t>
            </a:r>
            <a:r>
              <a:rPr lang="fr-FR" sz="1600" dirty="0"/>
              <a:t> Jean-Paul (2001a) « S’entendre pour agir et agir pour s’entendre », dans Baudouin Jean-Michel, Friedrich Janette </a:t>
            </a:r>
            <a:r>
              <a:rPr lang="fr-FR" sz="1600" dirty="0" err="1"/>
              <a:t>éds</a:t>
            </a:r>
            <a:r>
              <a:rPr lang="fr-FR" sz="1600" dirty="0"/>
              <a:t>., Théories de l’action et éducation, Bruxelles, De Boeck Université éd. (2001), p. 133-154. </a:t>
            </a:r>
          </a:p>
          <a:p>
            <a:pPr marL="0" indent="0">
              <a:buNone/>
            </a:pPr>
            <a:endParaRPr lang="fr-FR" sz="2500" dirty="0"/>
          </a:p>
          <a:p>
            <a:pPr marL="0" indent="0">
              <a:buNone/>
            </a:pPr>
            <a:endParaRPr lang="fr-FR" sz="2000"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179917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lgn="just">
              <a:buNone/>
            </a:pPr>
            <a:r>
              <a:rPr lang="fr-FR" sz="2300" dirty="0"/>
              <a:t>Entre les sciences humaines fondamentales et le domaine de l’éducation, se sont établis les rapports hiérarchiques et descendants de l’</a:t>
            </a:r>
            <a:r>
              <a:rPr lang="fr-FR" sz="2300" i="1" dirty="0"/>
              <a:t>applicationnisme </a:t>
            </a:r>
            <a:r>
              <a:rPr lang="fr-FR" sz="2300" dirty="0"/>
              <a:t>: les données scientifiques étaient injectées dans le champ pratique, la plupart du temps sans réelle prise en compte des multiples paramètres qui régissent ce dernier.</a:t>
            </a:r>
          </a:p>
          <a:p>
            <a:pPr marL="720000" indent="0">
              <a:spcBef>
                <a:spcPts val="3500"/>
              </a:spcBef>
              <a:buNone/>
            </a:pPr>
            <a:r>
              <a:rPr lang="fr-FR" sz="1600" dirty="0" err="1"/>
              <a:t>Bronckart</a:t>
            </a:r>
            <a:r>
              <a:rPr lang="fr-FR" sz="1600" dirty="0"/>
              <a:t> Jean-Paul (2001a) « S’entendre pour agir et agir pour s’entendre », dans Baudouin Jean-Michel, Friedrich Janette </a:t>
            </a:r>
            <a:r>
              <a:rPr lang="fr-FR" sz="1600" i="1" dirty="0" err="1"/>
              <a:t>éds</a:t>
            </a:r>
            <a:r>
              <a:rPr lang="fr-FR" sz="1600" i="1" dirty="0"/>
              <a:t>., Théories de l’action et éducation</a:t>
            </a:r>
            <a:r>
              <a:rPr lang="fr-FR" sz="1600" dirty="0"/>
              <a:t>, Bruxelles, De Boeck Université </a:t>
            </a:r>
            <a:r>
              <a:rPr lang="fr-FR" sz="1600" i="1" dirty="0"/>
              <a:t>éd. </a:t>
            </a:r>
            <a:r>
              <a:rPr lang="fr-FR" sz="1600" dirty="0"/>
              <a:t>(2001), p. 133-154. </a:t>
            </a:r>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2939207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lgn="just">
              <a:buNone/>
            </a:pPr>
            <a:r>
              <a:rPr lang="fr-FR" sz="2300" dirty="0"/>
              <a:t>Une telle position s’adosse en réalité à l’idéologie selon laquelle l’éducation-formation constituerait une démarche non problématique de transmission de savoirs non discutables, et c’est bien cette idéologie qui oriente la logique applicationniste préconisée par Piaget aussi bien que par Skinner. Mais si l’on considère que les savoirs, même savants, sont toujours discutables, que les processus de transmission sont complexes et problématiques, et que les enjeux sont en permanence à repenser à la lumière des évolutions réelles des sociétés, alors il y a place pour une </a:t>
            </a:r>
            <a:r>
              <a:rPr lang="fr-FR" sz="2300" i="1" dirty="0"/>
              <a:t>science véritable</a:t>
            </a:r>
            <a:r>
              <a:rPr lang="fr-FR" sz="2300" dirty="0"/>
              <a:t>, dont l’objet est constitué par les </a:t>
            </a:r>
            <a:r>
              <a:rPr lang="fr-FR" sz="2300" i="1" dirty="0"/>
              <a:t>processus de médiation formative</a:t>
            </a:r>
            <a:r>
              <a:rPr lang="fr-FR" sz="2300" dirty="0"/>
              <a:t>, tels qu’ils sont conçus, gérés et mis en place par les sociétés humaines.</a:t>
            </a:r>
          </a:p>
          <a:p>
            <a:pPr marL="720000" indent="0">
              <a:spcBef>
                <a:spcPts val="2000"/>
              </a:spcBef>
              <a:buNone/>
            </a:pPr>
            <a:r>
              <a:rPr lang="fr-FR" sz="1600" dirty="0" err="1"/>
              <a:t>Bronckart</a:t>
            </a:r>
            <a:r>
              <a:rPr lang="fr-FR" sz="1600" dirty="0"/>
              <a:t> Jean-Paul (2001a) « S’entendre pour agir et agir pour s’entendre », dans Baudouin Jean-Michel, Friedrich Janette </a:t>
            </a:r>
            <a:r>
              <a:rPr lang="fr-FR" sz="1600" i="1" dirty="0" err="1"/>
              <a:t>éds</a:t>
            </a:r>
            <a:r>
              <a:rPr lang="fr-FR" sz="1600" i="1" dirty="0"/>
              <a:t>., Théories de l’action et éducation</a:t>
            </a:r>
            <a:r>
              <a:rPr lang="fr-FR" sz="1600" dirty="0"/>
              <a:t>, Bruxelles, De Boeck Université </a:t>
            </a:r>
            <a:r>
              <a:rPr lang="fr-FR" sz="1600" i="1" dirty="0"/>
              <a:t>éd. </a:t>
            </a:r>
            <a:r>
              <a:rPr lang="fr-FR" sz="1600" dirty="0"/>
              <a:t>(2001), p. 133-154. </a:t>
            </a:r>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371631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lgn="just">
              <a:buNone/>
            </a:pPr>
            <a:r>
              <a:rPr lang="fr-FR" sz="2300" dirty="0" err="1"/>
              <a:t>Implicationnisme</a:t>
            </a:r>
            <a:r>
              <a:rPr lang="fr-FR" sz="2300" dirty="0"/>
              <a:t> </a:t>
            </a:r>
            <a:r>
              <a:rPr lang="fr-FR" sz="2300" i="1" dirty="0"/>
              <a:t>vs </a:t>
            </a:r>
            <a:r>
              <a:rPr lang="fr-FR" sz="2300" dirty="0"/>
              <a:t>applicationnisme.</a:t>
            </a:r>
          </a:p>
          <a:p>
            <a:pPr marL="0" indent="0" algn="just">
              <a:buNone/>
            </a:pPr>
            <a:endParaRPr lang="fr-FR" dirty="0"/>
          </a:p>
          <a:p>
            <a:pPr marL="720000" indent="0">
              <a:spcBef>
                <a:spcPts val="2000"/>
              </a:spcBef>
              <a:buNone/>
            </a:pPr>
            <a:r>
              <a:rPr lang="fr-FR" sz="1600" dirty="0"/>
              <a:t>Halté Jean-François (2008). Le français entre rénovation et reconfiguration. </a:t>
            </a:r>
            <a:r>
              <a:rPr lang="fr-FR" sz="1600" i="1" dirty="0"/>
              <a:t>Pratiques</a:t>
            </a:r>
            <a:r>
              <a:rPr lang="fr-FR" sz="1600" dirty="0"/>
              <a:t>, n° 137-138</a:t>
            </a:r>
            <a:r>
              <a:rPr lang="fr-FR" sz="1600" i="1" dirty="0"/>
              <a:t>, p. </a:t>
            </a:r>
            <a:r>
              <a:rPr lang="fr-FR" sz="1600" dirty="0"/>
              <a:t>23-38.</a:t>
            </a:r>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3345690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lgn="just">
              <a:buNone/>
            </a:pPr>
            <a:r>
              <a:rPr lang="fr-FR" sz="2300" dirty="0" err="1"/>
              <a:t>Implicationnisme</a:t>
            </a:r>
            <a:r>
              <a:rPr lang="fr-FR" sz="2300" dirty="0"/>
              <a:t> </a:t>
            </a:r>
            <a:r>
              <a:rPr lang="fr-FR" sz="2300" i="1" dirty="0"/>
              <a:t>vs </a:t>
            </a:r>
            <a:r>
              <a:rPr lang="fr-FR" sz="2300" dirty="0"/>
              <a:t>applicationnisme.</a:t>
            </a:r>
          </a:p>
          <a:p>
            <a:pPr marL="0" indent="0" algn="just">
              <a:buNone/>
            </a:pPr>
            <a:endParaRPr lang="fr-FR" dirty="0"/>
          </a:p>
          <a:p>
            <a:pPr marL="720000" indent="0">
              <a:spcBef>
                <a:spcPts val="2000"/>
              </a:spcBef>
              <a:buNone/>
            </a:pPr>
            <a:r>
              <a:rPr lang="fr-FR" sz="1600" dirty="0"/>
              <a:t>Halté Jean-François (2008). Le français entre rénovation et reconfiguration. </a:t>
            </a:r>
            <a:r>
              <a:rPr lang="fr-FR" sz="1600" i="1" dirty="0"/>
              <a:t>Pratiques</a:t>
            </a:r>
            <a:r>
              <a:rPr lang="fr-FR" sz="1600" dirty="0"/>
              <a:t>, n° 137-138</a:t>
            </a:r>
            <a:r>
              <a:rPr lang="fr-FR" sz="1600" i="1" dirty="0"/>
              <a:t>, p. </a:t>
            </a:r>
            <a:r>
              <a:rPr lang="fr-FR" sz="1600" dirty="0"/>
              <a:t>23-38.</a:t>
            </a:r>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pic>
        <p:nvPicPr>
          <p:cNvPr id="2" name="Image 1">
            <a:extLst>
              <a:ext uri="{FF2B5EF4-FFF2-40B4-BE49-F238E27FC236}">
                <a16:creationId xmlns:a16="http://schemas.microsoft.com/office/drawing/2014/main" id="{67B4DF8B-FE34-4B8D-957E-C21E0F5C0312}"/>
              </a:ext>
            </a:extLst>
          </p:cNvPr>
          <p:cNvPicPr>
            <a:picLocks noChangeAspect="1"/>
          </p:cNvPicPr>
          <p:nvPr/>
        </p:nvPicPr>
        <p:blipFill>
          <a:blip r:embed="rId2"/>
          <a:stretch>
            <a:fillRect/>
          </a:stretch>
        </p:blipFill>
        <p:spPr>
          <a:xfrm>
            <a:off x="547620" y="548680"/>
            <a:ext cx="8214380" cy="5780450"/>
          </a:xfrm>
          <a:prstGeom prst="rect">
            <a:avLst/>
          </a:prstGeom>
          <a:ln>
            <a:solidFill>
              <a:schemeClr val="tx1"/>
            </a:solidFill>
          </a:ln>
        </p:spPr>
      </p:pic>
    </p:spTree>
    <p:extLst>
      <p:ext uri="{BB962C8B-B14F-4D97-AF65-F5344CB8AC3E}">
        <p14:creationId xmlns:p14="http://schemas.microsoft.com/office/powerpoint/2010/main" val="2655994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3C51A5A4-E4C0-4FE2-885D-A488AE10A321}"/>
              </a:ext>
            </a:extLst>
          </p:cNvPr>
          <p:cNvGraphicFramePr>
            <a:graphicFrameLocks noGrp="1"/>
          </p:cNvGraphicFramePr>
          <p:nvPr>
            <p:ph idx="1"/>
            <p:extLst>
              <p:ext uri="{D42A27DB-BD31-4B8C-83A1-F6EECF244321}">
                <p14:modId xmlns:p14="http://schemas.microsoft.com/office/powerpoint/2010/main" val="922466868"/>
              </p:ext>
            </p:extLst>
          </p:nvPr>
        </p:nvGraphicFramePr>
        <p:xfrm>
          <a:off x="467544" y="2540136"/>
          <a:ext cx="8219255" cy="3392584"/>
        </p:xfrm>
        <a:graphic>
          <a:graphicData uri="http://schemas.openxmlformats.org/drawingml/2006/table">
            <a:tbl>
              <a:tblPr firstRow="1" firstCol="1" lastRow="1" lastCol="1" bandRow="1" bandCol="1"/>
              <a:tblGrid>
                <a:gridCol w="2566961">
                  <a:extLst>
                    <a:ext uri="{9D8B030D-6E8A-4147-A177-3AD203B41FA5}">
                      <a16:colId xmlns:a16="http://schemas.microsoft.com/office/drawing/2014/main" val="3768262227"/>
                    </a:ext>
                  </a:extLst>
                </a:gridCol>
                <a:gridCol w="233734">
                  <a:extLst>
                    <a:ext uri="{9D8B030D-6E8A-4147-A177-3AD203B41FA5}">
                      <a16:colId xmlns:a16="http://schemas.microsoft.com/office/drawing/2014/main" val="1799038504"/>
                    </a:ext>
                  </a:extLst>
                </a:gridCol>
                <a:gridCol w="2617865">
                  <a:extLst>
                    <a:ext uri="{9D8B030D-6E8A-4147-A177-3AD203B41FA5}">
                      <a16:colId xmlns:a16="http://schemas.microsoft.com/office/drawing/2014/main" val="2222757440"/>
                    </a:ext>
                  </a:extLst>
                </a:gridCol>
                <a:gridCol w="233734">
                  <a:extLst>
                    <a:ext uri="{9D8B030D-6E8A-4147-A177-3AD203B41FA5}">
                      <a16:colId xmlns:a16="http://schemas.microsoft.com/office/drawing/2014/main" val="1787589967"/>
                    </a:ext>
                  </a:extLst>
                </a:gridCol>
                <a:gridCol w="2566961">
                  <a:extLst>
                    <a:ext uri="{9D8B030D-6E8A-4147-A177-3AD203B41FA5}">
                      <a16:colId xmlns:a16="http://schemas.microsoft.com/office/drawing/2014/main" val="1601353985"/>
                    </a:ext>
                  </a:extLst>
                </a:gridCol>
              </a:tblGrid>
              <a:tr h="1491724">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Théories de références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des contenus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Didactique</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indent="0" algn="ctr" fontAlgn="base" hangingPunct="0">
                        <a:spcAft>
                          <a:spcPts val="0"/>
                        </a:spcAft>
                      </a:pPr>
                      <a:r>
                        <a:rPr lang="fr-FR" sz="2000" spc="-50" baseline="0" dirty="0">
                          <a:effectLst/>
                          <a:latin typeface="Arial" panose="020B0604020202020204" pitchFamily="34" charset="0"/>
                          <a:ea typeface="Times New Roman" panose="02020603050405020304" pitchFamily="18" charset="0"/>
                        </a:rPr>
                        <a:t>Théories de références </a:t>
                      </a:r>
                      <a:br>
                        <a:rPr lang="fr-FR" sz="2000" spc="-50" baseline="0" dirty="0">
                          <a:effectLst/>
                          <a:latin typeface="Arial" panose="020B0604020202020204" pitchFamily="34" charset="0"/>
                          <a:ea typeface="Times New Roman" panose="02020603050405020304" pitchFamily="18" charset="0"/>
                        </a:rPr>
                      </a:br>
                      <a:r>
                        <a:rPr lang="fr-FR" sz="2000" spc="-50" baseline="0" dirty="0">
                          <a:effectLst/>
                          <a:latin typeface="Arial" panose="020B0604020202020204" pitchFamily="34" charset="0"/>
                          <a:ea typeface="Times New Roman" panose="02020603050405020304" pitchFamily="18" charset="0"/>
                        </a:rPr>
                        <a:t>de l’enseignement </a:t>
                      </a:r>
                      <a:br>
                        <a:rPr lang="fr-FR" sz="2000" spc="-50" baseline="0" dirty="0">
                          <a:effectLst/>
                          <a:latin typeface="Arial" panose="020B0604020202020204" pitchFamily="34" charset="0"/>
                          <a:ea typeface="Times New Roman" panose="02020603050405020304" pitchFamily="18" charset="0"/>
                        </a:rPr>
                      </a:br>
                      <a:r>
                        <a:rPr lang="fr-FR" sz="2000" spc="-50" baseline="0" dirty="0">
                          <a:effectLst/>
                          <a:latin typeface="Arial" panose="020B0604020202020204" pitchFamily="34" charset="0"/>
                          <a:ea typeface="Times New Roman" panose="02020603050405020304" pitchFamily="18" charset="0"/>
                        </a:rPr>
                        <a:t>et de l’apprentissage</a:t>
                      </a:r>
                      <a:endParaRPr lang="fr-FR" sz="2000" spc="-50" baseline="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883917813"/>
                  </a:ext>
                </a:extLst>
              </a:tr>
              <a:tr h="344584">
                <a:tc>
                  <a:txBody>
                    <a:bodyPr/>
                    <a:lstStyle/>
                    <a:p>
                      <a:pPr indent="252095" algn="just"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just"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44148015"/>
                  </a:ext>
                </a:extLst>
              </a:tr>
              <a:tr h="1491724">
                <a:tc>
                  <a:txBody>
                    <a:bodyPr/>
                    <a:lstStyle/>
                    <a:p>
                      <a:pPr marL="0" marR="0" lvl="0" indent="0" algn="ctr" defTabSz="914400" rtl="0" eaLnBrk="1" fontAlgn="base" latinLnBrk="0" hangingPunct="0">
                        <a:lnSpc>
                          <a:spcPct val="100000"/>
                        </a:lnSpc>
                        <a:spcBef>
                          <a:spcPts val="0"/>
                        </a:spcBef>
                        <a:spcAft>
                          <a:spcPts val="0"/>
                        </a:spcAft>
                        <a:buClrTx/>
                        <a:buSzTx/>
                        <a:buFontTx/>
                        <a:buNone/>
                        <a:tabLst/>
                        <a:defRPr/>
                      </a:pPr>
                      <a:endParaRPr lang="fr-FR" sz="2000" dirty="0">
                        <a:effectLst/>
                        <a:latin typeface="Arial" panose="020B0604020202020204" pitchFamily="34" charset="0"/>
                        <a:ea typeface="Times New Roman" panose="02020603050405020304" pitchFamily="18" charset="0"/>
                      </a:endParaRPr>
                    </a:p>
                    <a:p>
                      <a:pPr marL="0" marR="0" lvl="0" indent="0" algn="ctr" defTabSz="914400" rtl="0" eaLnBrk="1" fontAlgn="base" latinLnBrk="0" hangingPunct="0">
                        <a:lnSpc>
                          <a:spcPct val="100000"/>
                        </a:lnSpc>
                        <a:spcBef>
                          <a:spcPts val="0"/>
                        </a:spcBef>
                        <a:spcAft>
                          <a:spcPts val="0"/>
                        </a:spcAft>
                        <a:buClrTx/>
                        <a:buSzTx/>
                        <a:buFontTx/>
                        <a:buNone/>
                        <a:tabLst/>
                        <a:defRPr/>
                      </a:pPr>
                      <a:r>
                        <a:rPr lang="fr-FR" sz="2000" dirty="0">
                          <a:effectLst/>
                          <a:latin typeface="Arial" panose="020B0604020202020204" pitchFamily="34" charset="0"/>
                          <a:ea typeface="Times New Roman" panose="02020603050405020304" pitchFamily="18" charset="0"/>
                        </a:rPr>
                        <a:t> Contenus disciplinaires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Pratiques disciplinaires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marL="0" marR="0" lvl="0" indent="0" algn="ctr" defTabSz="914400" rtl="0" eaLnBrk="1" fontAlgn="base" latinLnBrk="0" hangingPunct="0">
                        <a:lnSpc>
                          <a:spcPct val="100000"/>
                        </a:lnSpc>
                        <a:spcBef>
                          <a:spcPts val="0"/>
                        </a:spcBef>
                        <a:spcAft>
                          <a:spcPts val="0"/>
                        </a:spcAft>
                        <a:buClrTx/>
                        <a:buSzTx/>
                        <a:buFontTx/>
                        <a:buNone/>
                        <a:tabLst/>
                        <a:defRPr/>
                      </a:pPr>
                      <a:r>
                        <a:rPr lang="fr-FR" sz="2000" dirty="0">
                          <a:effectLst/>
                          <a:latin typeface="Arial" panose="020B0604020202020204" pitchFamily="34" charset="0"/>
                          <a:ea typeface="Times New Roman" panose="02020603050405020304" pitchFamily="18" charset="0"/>
                        </a:rPr>
                        <a:t>Sujets, institutions, dispositifs d’enseignement </a:t>
                      </a:r>
                      <a:br>
                        <a:rPr lang="fr-FR" sz="2000" dirty="0">
                          <a:effectLst/>
                          <a:latin typeface="Arial" panose="020B0604020202020204" pitchFamily="34" charset="0"/>
                          <a:ea typeface="Times New Roman" panose="02020603050405020304" pitchFamily="18" charset="0"/>
                        </a:rPr>
                      </a:br>
                      <a:r>
                        <a:rPr lang="fr-FR" sz="2000" dirty="0">
                          <a:effectLst/>
                          <a:latin typeface="Arial" panose="020B0604020202020204" pitchFamily="34" charset="0"/>
                          <a:ea typeface="Times New Roman" panose="02020603050405020304" pitchFamily="18" charset="0"/>
                        </a:rPr>
                        <a:t>et d’apprentissage</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extLst>
                  <a:ext uri="{0D108BD9-81ED-4DB2-BD59-A6C34878D82A}">
                    <a16:rowId xmlns:a16="http://schemas.microsoft.com/office/drawing/2014/main" val="176248159"/>
                  </a:ext>
                </a:extLst>
              </a:tr>
            </a:tbl>
          </a:graphicData>
        </a:graphic>
      </p:graphicFrame>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3858982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8" name="Espace réservé du contenu 7">
            <a:extLst>
              <a:ext uri="{FF2B5EF4-FFF2-40B4-BE49-F238E27FC236}">
                <a16:creationId xmlns:a16="http://schemas.microsoft.com/office/drawing/2014/main" id="{073BAEB7-E91F-4FE3-939A-8CEDEB1D1C51}"/>
              </a:ext>
            </a:extLst>
          </p:cNvPr>
          <p:cNvSpPr>
            <a:spLocks noGrp="1"/>
          </p:cNvSpPr>
          <p:nvPr>
            <p:ph idx="1"/>
          </p:nvPr>
        </p:nvSpPr>
        <p:spPr>
          <a:xfrm>
            <a:off x="323528" y="1782688"/>
            <a:ext cx="8568952" cy="4094584"/>
          </a:xfrm>
        </p:spPr>
        <p:txBody>
          <a:bodyPr/>
          <a:lstStyle/>
          <a:p>
            <a:pPr marL="0" indent="0">
              <a:buNone/>
            </a:pPr>
            <a:r>
              <a:rPr lang="fr-FR" dirty="0"/>
              <a:t>1. Une tentative de formalisation de la didactique.</a:t>
            </a:r>
          </a:p>
          <a:p>
            <a:pPr marL="0" indent="0">
              <a:buNone/>
            </a:pPr>
            <a:endParaRPr lang="fr-FR" dirty="0"/>
          </a:p>
          <a:p>
            <a:pPr marL="0" indent="0">
              <a:buNone/>
            </a:pPr>
            <a:r>
              <a:rPr lang="fr-FR" dirty="0"/>
              <a:t>2. Quelques débats autour d’une discipline </a:t>
            </a:r>
            <a:r>
              <a:rPr lang="fr-FR" i="1" dirty="0"/>
              <a:t>singulière, plurielle ou transversale</a:t>
            </a:r>
            <a:r>
              <a:rPr lang="fr-FR" dirty="0"/>
              <a:t>.</a:t>
            </a:r>
            <a:r>
              <a:rPr lang="fr-FR" i="1" dirty="0"/>
              <a:t> </a:t>
            </a:r>
            <a:endParaRPr lang="fr-FR" dirty="0"/>
          </a:p>
          <a:p>
            <a:pPr marL="0" indent="0">
              <a:buNone/>
            </a:pPr>
            <a:endParaRPr lang="fr-FR" sz="2000" dirty="0"/>
          </a:p>
        </p:txBody>
      </p:sp>
    </p:spTree>
    <p:extLst>
      <p:ext uri="{BB962C8B-B14F-4D97-AF65-F5344CB8AC3E}">
        <p14:creationId xmlns:p14="http://schemas.microsoft.com/office/powerpoint/2010/main" val="214226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8">
                                            <p:txEl>
                                              <p:pRg st="0" end="0"/>
                                            </p:txEl>
                                          </p:spTgt>
                                        </p:tgtEl>
                                      </p:cBhvr>
                                    </p:animEffect>
                                    <p:anim calcmode="lin" valueType="num">
                                      <p:cBhvr>
                                        <p:cTn id="7" dur="1000"/>
                                        <p:tgtEl>
                                          <p:spTgt spid="8">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8">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8">
                                            <p:txEl>
                                              <p:pRg st="0" end="0"/>
                                            </p:txEl>
                                          </p:spTgt>
                                        </p:tgtEl>
                                        <p:attrNameLst>
                                          <p:attrName>style.visibility</p:attrName>
                                        </p:attrNameLst>
                                      </p:cBhvr>
                                      <p:to>
                                        <p:strVal val="hidden"/>
                                      </p:to>
                                    </p:set>
                                  </p:childTnLst>
                                </p:cTn>
                              </p:par>
                              <p:par>
                                <p:cTn id="10" presetID="15" presetClass="emph" presetSubtype="0" nodeType="withEffect">
                                  <p:stCondLst>
                                    <p:cond delay="0"/>
                                  </p:stCondLst>
                                  <p:iterate type="lt">
                                    <p:tmAbs val="25"/>
                                  </p:iterate>
                                  <p:childTnLst>
                                    <p:set>
                                      <p:cBhvr override="childStyle">
                                        <p:cTn id="11" dur="indefinite"/>
                                        <p:tgtEl>
                                          <p:spTgt spid="8">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endParaRPr lang="fr-FR" sz="2300" dirty="0"/>
          </a:p>
          <a:p>
            <a:pPr marL="0" indent="0">
              <a:buNone/>
            </a:pPr>
            <a:endParaRPr lang="fr-FR" sz="2300" dirty="0"/>
          </a:p>
          <a:p>
            <a:pPr marL="0" indent="0" algn="just">
              <a:buNone/>
            </a:pPr>
            <a:r>
              <a:rPr lang="fr-FR" sz="2300" i="1" dirty="0"/>
              <a:t>Éducation et didactique </a:t>
            </a:r>
            <a:r>
              <a:rPr lang="fr-FR" sz="2300" dirty="0"/>
              <a:t>(2014). 8-1. </a:t>
            </a:r>
            <a:r>
              <a:rPr lang="fr-FR" sz="2300" i="1" dirty="0"/>
              <a:t>Didactiques et/ou didactique ?</a:t>
            </a:r>
          </a:p>
          <a:p>
            <a:pPr marL="0" indent="0" algn="just">
              <a:buNone/>
            </a:pPr>
            <a:endParaRPr lang="fr-FR" sz="2300" i="1" dirty="0"/>
          </a:p>
          <a:p>
            <a:pPr marL="0" indent="0" algn="just">
              <a:buNone/>
            </a:pPr>
            <a:r>
              <a:rPr lang="fr-FR" sz="2300" i="1" dirty="0"/>
              <a:t>Question vive</a:t>
            </a:r>
            <a:r>
              <a:rPr lang="fr-FR" sz="2300" dirty="0"/>
              <a:t> de la 18</a:t>
            </a:r>
            <a:r>
              <a:rPr lang="fr-FR" sz="2300" baseline="30000" dirty="0"/>
              <a:t>e</a:t>
            </a:r>
            <a:r>
              <a:rPr lang="fr-FR" sz="2300" dirty="0"/>
              <a:t> école d’été de didactique des mathématiques, Brest, 19-26 aout 2015: </a:t>
            </a:r>
            <a:r>
              <a:rPr lang="fr-FR" sz="2300" i="1" dirty="0"/>
              <a:t>La didactique ou les didactiques ?  </a:t>
            </a:r>
          </a:p>
          <a:p>
            <a:pPr marL="0" indent="0" algn="just">
              <a:buNone/>
            </a:pPr>
            <a:endParaRPr lang="fr-FR" sz="2300" i="1" dirty="0"/>
          </a:p>
          <a:p>
            <a:pPr marL="0" indent="0" algn="just">
              <a:buNone/>
            </a:pPr>
            <a:r>
              <a:rPr lang="fr-FR" sz="2300" dirty="0"/>
              <a:t>Daunay Bertrand (2015) « </a:t>
            </a:r>
            <a:r>
              <a:rPr lang="fr-FR" sz="2300" dirty="0" err="1"/>
              <a:t>Didactix</a:t>
            </a:r>
            <a:r>
              <a:rPr lang="fr-FR" sz="2300" dirty="0"/>
              <a:t> ? Manières, termes et enjeux d’un débat didactique 18</a:t>
            </a:r>
            <a:r>
              <a:rPr lang="fr-FR" sz="2300" baseline="30000" dirty="0"/>
              <a:t>e</a:t>
            </a:r>
            <a:r>
              <a:rPr lang="fr-FR" sz="2300" dirty="0"/>
              <a:t> école d’été de didactique des mathématiques, Brest, 25 aout 2015.</a:t>
            </a:r>
            <a:endParaRPr lang="fr-FR" sz="2300" i="1" dirty="0"/>
          </a:p>
          <a:p>
            <a:pPr marL="0" indent="0" algn="just">
              <a:buNone/>
            </a:pPr>
            <a:endParaRPr lang="fr-FR" sz="2700" i="1" dirty="0"/>
          </a:p>
          <a:p>
            <a:pPr marL="0" indent="0" algn="just">
              <a:buNone/>
            </a:pPr>
            <a:endParaRPr lang="fr-FR" sz="27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292393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3" name="Espace réservé du contenu 2">
            <a:extLst>
              <a:ext uri="{FF2B5EF4-FFF2-40B4-BE49-F238E27FC236}">
                <a16:creationId xmlns:a16="http://schemas.microsoft.com/office/drawing/2014/main" id="{B6E11821-2F24-40EB-BA1A-56DDFA2EED80}"/>
              </a:ext>
            </a:extLst>
          </p:cNvPr>
          <p:cNvSpPr>
            <a:spLocks noGrp="1"/>
          </p:cNvSpPr>
          <p:nvPr>
            <p:ph idx="1"/>
          </p:nvPr>
        </p:nvSpPr>
        <p:spPr/>
        <p:txBody>
          <a:bodyPr/>
          <a:lstStyle/>
          <a:p>
            <a:endParaRPr lang="fr-FR" dirty="0"/>
          </a:p>
        </p:txBody>
      </p:sp>
      <p:pic>
        <p:nvPicPr>
          <p:cNvPr id="2" name="Image 1">
            <a:extLst>
              <a:ext uri="{FF2B5EF4-FFF2-40B4-BE49-F238E27FC236}">
                <a16:creationId xmlns:a16="http://schemas.microsoft.com/office/drawing/2014/main" id="{5AB7F556-3DD7-45F3-8443-0BC5A68DE0C4}"/>
              </a:ext>
            </a:extLst>
          </p:cNvPr>
          <p:cNvPicPr>
            <a:picLocks noChangeAspect="1"/>
          </p:cNvPicPr>
          <p:nvPr/>
        </p:nvPicPr>
        <p:blipFill>
          <a:blip r:embed="rId2"/>
          <a:stretch>
            <a:fillRect/>
          </a:stretch>
        </p:blipFill>
        <p:spPr>
          <a:xfrm>
            <a:off x="431540" y="587731"/>
            <a:ext cx="8075240" cy="5682537"/>
          </a:xfrm>
          <a:prstGeom prst="rect">
            <a:avLst/>
          </a:prstGeom>
          <a:ln>
            <a:solidFill>
              <a:schemeClr val="tx1"/>
            </a:solidFill>
          </a:ln>
        </p:spPr>
      </p:pic>
    </p:spTree>
    <p:extLst>
      <p:ext uri="{BB962C8B-B14F-4D97-AF65-F5344CB8AC3E}">
        <p14:creationId xmlns:p14="http://schemas.microsoft.com/office/powerpoint/2010/main" val="2740902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648BD-455B-4C58-8C5E-42BA1E7270E6}"/>
              </a:ext>
            </a:extLst>
          </p:cNvPr>
          <p:cNvSpPr>
            <a:spLocks noGrp="1"/>
          </p:cNvSpPr>
          <p:nvPr>
            <p:ph type="title"/>
          </p:nvPr>
        </p:nvSpPr>
        <p:spPr>
          <a:xfrm>
            <a:off x="457200" y="457200"/>
            <a:ext cx="8229600" cy="1371600"/>
          </a:xfrm>
        </p:spPr>
        <p:txBody>
          <a:bodyPr/>
          <a:lstStyle/>
          <a:p>
            <a:endParaRPr lang="fr-FR" dirty="0"/>
          </a:p>
        </p:txBody>
      </p:sp>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9160" y="1268760"/>
            <a:ext cx="8229600" cy="3886200"/>
          </a:xfrm>
        </p:spPr>
        <p:txBody>
          <a:bodyPr/>
          <a:lstStyle/>
          <a:p>
            <a:endParaRPr lang="fr-FR" b="1"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a:t>
            </a:r>
            <a:r>
              <a:rPr lang="fr-FR" dirty="0"/>
              <a:t>L’invention d’une discipline : la didactique </a:t>
            </a:r>
          </a:p>
          <a:p>
            <a:pPr>
              <a:defRPr/>
            </a:pPr>
            <a:r>
              <a:rPr lang="fr-FR" dirty="0" err="1"/>
              <a:t>Doctoriales</a:t>
            </a:r>
            <a:r>
              <a:rPr lang="fr-FR" dirty="0"/>
              <a:t> du Centre de compétences romand de didactique disciplinaire – </a:t>
            </a:r>
            <a:r>
              <a:rPr lang="fr-FR" altLang="fr-FR" kern="0" dirty="0"/>
              <a:t>26 octobre 2018</a:t>
            </a:r>
            <a:endParaRPr lang="fr-FR" altLang="fr-FR" dirty="0"/>
          </a:p>
        </p:txBody>
      </p:sp>
      <p:pic>
        <p:nvPicPr>
          <p:cNvPr id="5" name="Image 4">
            <a:extLst>
              <a:ext uri="{FF2B5EF4-FFF2-40B4-BE49-F238E27FC236}">
                <a16:creationId xmlns:a16="http://schemas.microsoft.com/office/drawing/2014/main" id="{F4A09586-C930-4762-A67C-72A8D78AC7F6}"/>
              </a:ext>
            </a:extLst>
          </p:cNvPr>
          <p:cNvPicPr>
            <a:picLocks noChangeAspect="1"/>
          </p:cNvPicPr>
          <p:nvPr/>
        </p:nvPicPr>
        <p:blipFill>
          <a:blip r:embed="rId2"/>
          <a:stretch>
            <a:fillRect/>
          </a:stretch>
        </p:blipFill>
        <p:spPr>
          <a:xfrm>
            <a:off x="455240" y="566035"/>
            <a:ext cx="8136904" cy="5725930"/>
          </a:xfrm>
          <a:prstGeom prst="rect">
            <a:avLst/>
          </a:prstGeom>
          <a:ln>
            <a:solidFill>
              <a:schemeClr val="tx1"/>
            </a:solidFill>
          </a:ln>
        </p:spPr>
      </p:pic>
    </p:spTree>
    <p:extLst>
      <p:ext uri="{BB962C8B-B14F-4D97-AF65-F5344CB8AC3E}">
        <p14:creationId xmlns:p14="http://schemas.microsoft.com/office/powerpoint/2010/main" val="337752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3" name="Espace réservé du contenu 2">
            <a:extLst>
              <a:ext uri="{FF2B5EF4-FFF2-40B4-BE49-F238E27FC236}">
                <a16:creationId xmlns:a16="http://schemas.microsoft.com/office/drawing/2014/main" id="{B6E11821-2F24-40EB-BA1A-56DDFA2EED80}"/>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B93EBF0E-545F-4B5B-AD46-7C6A6BCF21F9}"/>
              </a:ext>
            </a:extLst>
          </p:cNvPr>
          <p:cNvPicPr>
            <a:picLocks noChangeAspect="1"/>
          </p:cNvPicPr>
          <p:nvPr/>
        </p:nvPicPr>
        <p:blipFill>
          <a:blip r:embed="rId2"/>
          <a:stretch>
            <a:fillRect/>
          </a:stretch>
        </p:blipFill>
        <p:spPr>
          <a:xfrm>
            <a:off x="446856" y="533420"/>
            <a:ext cx="8229600" cy="5791160"/>
          </a:xfrm>
          <a:prstGeom prst="rect">
            <a:avLst/>
          </a:prstGeom>
          <a:ln>
            <a:solidFill>
              <a:schemeClr val="tx1"/>
            </a:solidFill>
          </a:ln>
        </p:spPr>
      </p:pic>
    </p:spTree>
    <p:extLst>
      <p:ext uri="{BB962C8B-B14F-4D97-AF65-F5344CB8AC3E}">
        <p14:creationId xmlns:p14="http://schemas.microsoft.com/office/powerpoint/2010/main" val="2309305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648BD-455B-4C58-8C5E-42BA1E7270E6}"/>
              </a:ext>
            </a:extLst>
          </p:cNvPr>
          <p:cNvSpPr>
            <a:spLocks noGrp="1"/>
          </p:cNvSpPr>
          <p:nvPr>
            <p:ph type="title"/>
          </p:nvPr>
        </p:nvSpPr>
        <p:spPr>
          <a:xfrm>
            <a:off x="457200" y="457200"/>
            <a:ext cx="8229600" cy="1371600"/>
          </a:xfrm>
        </p:spPr>
        <p:txBody>
          <a:bodyPr/>
          <a:lstStyle/>
          <a:p>
            <a:endParaRPr lang="fr-FR" dirty="0"/>
          </a:p>
        </p:txBody>
      </p:sp>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9160" y="1268760"/>
            <a:ext cx="8229600" cy="3886200"/>
          </a:xfrm>
        </p:spPr>
        <p:txBody>
          <a:bodyPr/>
          <a:lstStyle/>
          <a:p>
            <a:endParaRPr lang="fr-FR" b="1"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a:t>
            </a:r>
            <a:r>
              <a:rPr lang="fr-FR" dirty="0"/>
              <a:t>L’invention d’une discipline : la didactique </a:t>
            </a:r>
          </a:p>
          <a:p>
            <a:pPr>
              <a:defRPr/>
            </a:pPr>
            <a:r>
              <a:rPr lang="fr-FR" dirty="0" err="1"/>
              <a:t>Doctoriales</a:t>
            </a:r>
            <a:r>
              <a:rPr lang="fr-FR" dirty="0"/>
              <a:t> du Centre de compétences romand de didactique disciplinaire – </a:t>
            </a:r>
            <a:r>
              <a:rPr lang="fr-FR" altLang="fr-FR" kern="0" dirty="0"/>
              <a:t>26 octobre 2018</a:t>
            </a:r>
            <a:endParaRPr lang="fr-FR" altLang="fr-FR" dirty="0"/>
          </a:p>
        </p:txBody>
      </p:sp>
      <p:pic>
        <p:nvPicPr>
          <p:cNvPr id="6" name="Image 5">
            <a:extLst>
              <a:ext uri="{FF2B5EF4-FFF2-40B4-BE49-F238E27FC236}">
                <a16:creationId xmlns:a16="http://schemas.microsoft.com/office/drawing/2014/main" id="{96286789-D500-4631-8153-0176A1016BE1}"/>
              </a:ext>
            </a:extLst>
          </p:cNvPr>
          <p:cNvPicPr>
            <a:picLocks noChangeAspect="1"/>
          </p:cNvPicPr>
          <p:nvPr/>
        </p:nvPicPr>
        <p:blipFill>
          <a:blip r:embed="rId2"/>
          <a:stretch>
            <a:fillRect/>
          </a:stretch>
        </p:blipFill>
        <p:spPr>
          <a:xfrm>
            <a:off x="455240" y="609461"/>
            <a:ext cx="8229600" cy="5791160"/>
          </a:xfrm>
          <a:prstGeom prst="rect">
            <a:avLst/>
          </a:prstGeom>
          <a:ln>
            <a:solidFill>
              <a:schemeClr val="tx1"/>
            </a:solidFill>
          </a:ln>
        </p:spPr>
      </p:pic>
    </p:spTree>
    <p:extLst>
      <p:ext uri="{BB962C8B-B14F-4D97-AF65-F5344CB8AC3E}">
        <p14:creationId xmlns:p14="http://schemas.microsoft.com/office/powerpoint/2010/main" val="758235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lgn="just">
              <a:buNone/>
            </a:pPr>
            <a:r>
              <a:rPr lang="fr-FR" sz="2300" dirty="0"/>
              <a:t>C’est la façon la plus simple d’organiser les données, de faire apparaitre problèmes et hypothèses.</a:t>
            </a:r>
          </a:p>
          <a:p>
            <a:pPr marL="0" indent="0">
              <a:buNone/>
            </a:pPr>
            <a:endParaRPr lang="fr-FR" sz="2300" dirty="0"/>
          </a:p>
          <a:p>
            <a:pPr marL="0" indent="0" algn="just">
              <a:buNone/>
            </a:pPr>
            <a:r>
              <a:rPr lang="fr-FR" sz="2300" dirty="0"/>
              <a:t>Dichotomiser, c’est appliquer à l'analyse du réel les exigences de la valorisation, du choix pratique, où il faut effectivement faire ceci ou son contraire. </a:t>
            </a:r>
          </a:p>
          <a:p>
            <a:pPr marL="0" indent="0">
              <a:buNone/>
            </a:pPr>
            <a:endParaRPr lang="fr-FR" sz="1600" dirty="0"/>
          </a:p>
          <a:p>
            <a:pPr marL="720000" indent="0">
              <a:buNone/>
            </a:pPr>
            <a:endParaRPr lang="fr-FR" sz="1600" dirty="0"/>
          </a:p>
          <a:p>
            <a:pPr marL="720000" indent="0">
              <a:buNone/>
            </a:pPr>
            <a:r>
              <a:rPr lang="fr-FR" sz="1600" dirty="0"/>
              <a:t>François Frédéric (1980). Analyse linguistique, normes scolaires et différenciations </a:t>
            </a:r>
            <a:r>
              <a:rPr lang="fr-FR" sz="1600" dirty="0" err="1"/>
              <a:t>socio-culturelles</a:t>
            </a:r>
            <a:r>
              <a:rPr lang="fr-FR" sz="1600" dirty="0"/>
              <a:t>. </a:t>
            </a:r>
            <a:r>
              <a:rPr lang="fr-FR" sz="1600" i="1" dirty="0"/>
              <a:t>Langages</a:t>
            </a:r>
            <a:r>
              <a:rPr lang="fr-FR" sz="1600" dirty="0"/>
              <a:t>, 59, p. 25-52.</a:t>
            </a:r>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407575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spcBef>
                <a:spcPts val="1000"/>
              </a:spcBef>
              <a:buNone/>
            </a:pPr>
            <a:r>
              <a:rPr lang="fr-FR" sz="2300" dirty="0" err="1"/>
              <a:t>Fabiani</a:t>
            </a:r>
            <a:r>
              <a:rPr lang="fr-FR" sz="2300" dirty="0"/>
              <a:t> Jean-Louis (2006). À quoi sert la notion de discipline ?. </a:t>
            </a:r>
            <a:r>
              <a:rPr lang="fr-FR" sz="2300" i="1" dirty="0"/>
              <a:t>In </a:t>
            </a:r>
            <a:r>
              <a:rPr lang="fr-FR" sz="2300" dirty="0"/>
              <a:t>J. </a:t>
            </a:r>
            <a:r>
              <a:rPr lang="fr-FR" sz="2300" dirty="0" err="1"/>
              <a:t>Boutier</a:t>
            </a:r>
            <a:r>
              <a:rPr lang="fr-FR" sz="2300" dirty="0"/>
              <a:t>, J.-C. Passeron, J. Revel (dir.).</a:t>
            </a:r>
            <a:r>
              <a:rPr lang="fr-FR" sz="2300" i="1" dirty="0"/>
              <a:t> Qu’est-ce qu’une discipline ?</a:t>
            </a:r>
            <a:r>
              <a:rPr lang="fr-FR" sz="2300" dirty="0"/>
              <a:t> Paris : Éditions de l’ÉHESS, p.  11-34.</a:t>
            </a:r>
          </a:p>
          <a:p>
            <a:pPr marL="0" indent="0">
              <a:spcBef>
                <a:spcPts val="1000"/>
              </a:spcBef>
              <a:buNone/>
            </a:pPr>
            <a:r>
              <a:rPr lang="en-US" sz="2300" dirty="0"/>
              <a:t>Comenius J. A. (1632, trad. </a:t>
            </a:r>
            <a:r>
              <a:rPr lang="en-US" sz="2300" dirty="0" err="1"/>
              <a:t>latine</a:t>
            </a:r>
            <a:r>
              <a:rPr lang="en-US" sz="2300" dirty="0"/>
              <a:t> 1638/1657). </a:t>
            </a:r>
            <a:r>
              <a:rPr lang="en-US" sz="2300" i="1" dirty="0" err="1"/>
              <a:t>Didactica</a:t>
            </a:r>
            <a:r>
              <a:rPr lang="en-US" sz="2300" i="1" dirty="0"/>
              <a:t> Magna</a:t>
            </a:r>
            <a:r>
              <a:rPr lang="en-US" sz="2300" dirty="0"/>
              <a:t>. </a:t>
            </a:r>
            <a:r>
              <a:rPr lang="en-US" sz="2300" i="1" dirty="0"/>
              <a:t>In</a:t>
            </a:r>
            <a:r>
              <a:rPr lang="en-US" sz="2300" dirty="0"/>
              <a:t> </a:t>
            </a:r>
            <a:r>
              <a:rPr lang="en-US" sz="2300" i="1" dirty="0"/>
              <a:t>J. A. </a:t>
            </a:r>
            <a:r>
              <a:rPr lang="en-US" sz="2300" i="1" dirty="0" err="1"/>
              <a:t>Comenii</a:t>
            </a:r>
            <a:r>
              <a:rPr lang="en-US" sz="2300" i="1" dirty="0"/>
              <a:t> Opera </a:t>
            </a:r>
            <a:r>
              <a:rPr lang="en-US" sz="2300" i="1" dirty="0" err="1"/>
              <a:t>didactica</a:t>
            </a:r>
            <a:r>
              <a:rPr lang="en-US" sz="2300" i="1" dirty="0"/>
              <a:t> omnia</a:t>
            </a:r>
            <a:r>
              <a:rPr lang="en-US" sz="2300" dirty="0"/>
              <a:t>, Amsterdam, D. </a:t>
            </a:r>
            <a:r>
              <a:rPr lang="en-US" sz="2300" dirty="0" err="1"/>
              <a:t>Laurentii</a:t>
            </a:r>
            <a:r>
              <a:rPr lang="en-US" sz="2300" dirty="0"/>
              <a:t> de Geer, p. 1-196.</a:t>
            </a:r>
          </a:p>
          <a:p>
            <a:pPr marL="0" indent="0">
              <a:spcBef>
                <a:spcPts val="1000"/>
              </a:spcBef>
              <a:buNone/>
            </a:pPr>
            <a:r>
              <a:rPr lang="fr-FR" sz="2300" dirty="0" err="1"/>
              <a:t>Martinand</a:t>
            </a:r>
            <a:r>
              <a:rPr lang="fr-FR" sz="2300" dirty="0"/>
              <a:t> J.-L. (1986), La recherche française en didactique des sciences physiques. Dans</a:t>
            </a:r>
            <a:r>
              <a:rPr lang="fr-FR" sz="2300" i="1" dirty="0"/>
              <a:t> </a:t>
            </a:r>
            <a:r>
              <a:rPr lang="fr-FR" sz="2300" dirty="0"/>
              <a:t>P. Cardon, M. Chaigneau (dir.) </a:t>
            </a:r>
            <a:r>
              <a:rPr lang="fr-FR" sz="2300" i="1" dirty="0"/>
              <a:t>EPS. Contenus et didactique </a:t>
            </a:r>
            <a:r>
              <a:rPr lang="fr-FR" sz="2300" dirty="0"/>
              <a:t>(p. 287-291). Paris : SNEP. </a:t>
            </a:r>
          </a:p>
          <a:p>
            <a:pPr marL="0" indent="0">
              <a:spcBef>
                <a:spcPts val="1000"/>
              </a:spcBef>
              <a:buNone/>
            </a:pPr>
            <a:r>
              <a:rPr lang="en-US" sz="2300" dirty="0" err="1"/>
              <a:t>Schneuwly</a:t>
            </a:r>
            <a:r>
              <a:rPr lang="en-US" sz="2300" dirty="0"/>
              <a:t> B. (2011). Subject Didactics. An Academic Field Related to the Teacher Profession and Teacher Education. Dans B. Hudson &amp; M. A. Meyer (dir.). </a:t>
            </a:r>
            <a:r>
              <a:rPr lang="en-US" sz="2300" i="1" dirty="0"/>
              <a:t>Beyond Fragmentation. Didactics, learning and teaching in Europe</a:t>
            </a:r>
            <a:r>
              <a:rPr lang="en-US" sz="2300" dirty="0"/>
              <a:t>, </a:t>
            </a:r>
            <a:r>
              <a:rPr lang="en-US" sz="2300" dirty="0" err="1"/>
              <a:t>Opladen</a:t>
            </a:r>
            <a:r>
              <a:rPr lang="en-US" sz="2300" dirty="0"/>
              <a:t> &amp; Farmington Hills MI: Barbara </a:t>
            </a:r>
            <a:r>
              <a:rPr lang="en-US" sz="2300" dirty="0" err="1"/>
              <a:t>Budrich</a:t>
            </a:r>
            <a:r>
              <a:rPr lang="en-US" sz="2300" dirty="0"/>
              <a:t> Publishers, p. 275-286. </a:t>
            </a:r>
          </a:p>
          <a:p>
            <a:pPr marL="0" indent="0">
              <a:buNone/>
            </a:pPr>
            <a:endParaRPr lang="en-US" sz="2000" dirty="0"/>
          </a:p>
          <a:p>
            <a:pPr marL="0" indent="0">
              <a:buNone/>
            </a:pPr>
            <a:endParaRPr lang="en-US" sz="2000"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9731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spcBef>
                <a:spcPts val="1000"/>
              </a:spcBef>
              <a:buNone/>
            </a:pPr>
            <a:r>
              <a:rPr lang="en-US" sz="2300" dirty="0"/>
              <a:t>Comenius J. A. (1632, trad. </a:t>
            </a:r>
            <a:r>
              <a:rPr lang="en-US" sz="2300" dirty="0" err="1"/>
              <a:t>latine</a:t>
            </a:r>
            <a:r>
              <a:rPr lang="en-US" sz="2300" dirty="0"/>
              <a:t> 1638/1657). </a:t>
            </a:r>
            <a:r>
              <a:rPr lang="en-US" sz="2300" i="1" dirty="0" err="1"/>
              <a:t>Didactica</a:t>
            </a:r>
            <a:r>
              <a:rPr lang="en-US" sz="2300" i="1" dirty="0"/>
              <a:t> Magna</a:t>
            </a:r>
            <a:r>
              <a:rPr lang="en-US" sz="2300" dirty="0"/>
              <a:t>. </a:t>
            </a:r>
            <a:r>
              <a:rPr lang="en-US" sz="2300" i="1" dirty="0"/>
              <a:t>In</a:t>
            </a:r>
            <a:r>
              <a:rPr lang="en-US" sz="2300" dirty="0"/>
              <a:t> </a:t>
            </a:r>
            <a:r>
              <a:rPr lang="en-US" sz="2300" i="1" dirty="0"/>
              <a:t>J. A. </a:t>
            </a:r>
            <a:r>
              <a:rPr lang="en-US" sz="2300" i="1" dirty="0" err="1"/>
              <a:t>Comenii</a:t>
            </a:r>
            <a:r>
              <a:rPr lang="en-US" sz="2300" i="1" dirty="0"/>
              <a:t> Opera </a:t>
            </a:r>
            <a:r>
              <a:rPr lang="en-US" sz="2300" i="1" dirty="0" err="1"/>
              <a:t>didactica</a:t>
            </a:r>
            <a:r>
              <a:rPr lang="en-US" sz="2300" i="1" dirty="0"/>
              <a:t> omnia</a:t>
            </a:r>
            <a:r>
              <a:rPr lang="en-US" sz="2300" dirty="0"/>
              <a:t>, Amsterdam, D. </a:t>
            </a:r>
            <a:r>
              <a:rPr lang="en-US" sz="2300" dirty="0" err="1"/>
              <a:t>Laurentii</a:t>
            </a:r>
            <a:r>
              <a:rPr lang="en-US" sz="2300" dirty="0"/>
              <a:t> de Geer, p. 1-196.</a:t>
            </a:r>
          </a:p>
          <a:p>
            <a:pPr marL="0" indent="0">
              <a:spcBef>
                <a:spcPts val="1000"/>
              </a:spcBef>
              <a:buNone/>
            </a:pPr>
            <a:r>
              <a:rPr lang="fr-FR" sz="2300" dirty="0" err="1"/>
              <a:t>Martinand</a:t>
            </a:r>
            <a:r>
              <a:rPr lang="fr-FR" sz="2300" dirty="0"/>
              <a:t> J.-L. (1986), La recherche française en didactique des sciences physiques. Dans</a:t>
            </a:r>
            <a:r>
              <a:rPr lang="fr-FR" sz="2300" i="1" dirty="0"/>
              <a:t> </a:t>
            </a:r>
            <a:r>
              <a:rPr lang="fr-FR" sz="2300" dirty="0"/>
              <a:t>P. Cardon, M. Chaigneau (dir.) </a:t>
            </a:r>
            <a:r>
              <a:rPr lang="fr-FR" sz="2300" i="1" dirty="0"/>
              <a:t>EPS. Contenus et didactique </a:t>
            </a:r>
            <a:r>
              <a:rPr lang="fr-FR" sz="2300" dirty="0"/>
              <a:t>(p. 287-291). Paris : SNEP. </a:t>
            </a:r>
          </a:p>
          <a:p>
            <a:pPr marL="0" indent="0">
              <a:spcBef>
                <a:spcPts val="1000"/>
              </a:spcBef>
              <a:buNone/>
            </a:pPr>
            <a:r>
              <a:rPr lang="en-US" sz="2300" dirty="0" err="1"/>
              <a:t>Schneuwly</a:t>
            </a:r>
            <a:r>
              <a:rPr lang="en-US" sz="2300" dirty="0"/>
              <a:t> B. (2011). Subject Didactics. An Academic Field Related to the Teacher Profession and Teacher Education. Dans B. Hudson &amp; M. A. Meyer (dir.). </a:t>
            </a:r>
            <a:r>
              <a:rPr lang="en-US" sz="2300" i="1" dirty="0"/>
              <a:t>Beyond Fragmentation. Didactics, learning and teaching in Europe</a:t>
            </a:r>
            <a:r>
              <a:rPr lang="en-US" sz="2300" dirty="0"/>
              <a:t>, </a:t>
            </a:r>
            <a:r>
              <a:rPr lang="en-US" sz="2300" dirty="0" err="1"/>
              <a:t>Opladen</a:t>
            </a:r>
            <a:r>
              <a:rPr lang="en-US" sz="2300" dirty="0"/>
              <a:t> &amp; Farmington Hills MI: Barbara </a:t>
            </a:r>
            <a:r>
              <a:rPr lang="en-US" sz="2300" dirty="0" err="1"/>
              <a:t>Budrich</a:t>
            </a:r>
            <a:r>
              <a:rPr lang="en-US" sz="2300" dirty="0"/>
              <a:t> Publishers, p. 275-286.</a:t>
            </a:r>
          </a:p>
          <a:p>
            <a:pPr marL="0" indent="0">
              <a:spcBef>
                <a:spcPts val="1000"/>
              </a:spcBef>
              <a:buNone/>
            </a:pPr>
            <a:r>
              <a:rPr lang="fr-FR" sz="2300" dirty="0"/>
              <a:t>Comenius </a:t>
            </a:r>
            <a:r>
              <a:rPr lang="fr-FR" sz="2300" dirty="0" err="1"/>
              <a:t>Iohannes</a:t>
            </a:r>
            <a:r>
              <a:rPr lang="fr-FR" sz="2300" dirty="0"/>
              <a:t> Amos [</a:t>
            </a:r>
            <a:r>
              <a:rPr lang="fr-FR" sz="2300" dirty="0" err="1"/>
              <a:t>Komenský</a:t>
            </a:r>
            <a:r>
              <a:rPr lang="fr-FR" sz="2300" dirty="0"/>
              <a:t> Jan Amos] (1637/1657). </a:t>
            </a:r>
            <a:r>
              <a:rPr lang="fr-FR" sz="2300" i="1" dirty="0"/>
              <a:t>De </a:t>
            </a:r>
            <a:r>
              <a:rPr lang="fr-FR" sz="2300" i="1" dirty="0" err="1"/>
              <a:t>Sermonis</a:t>
            </a:r>
            <a:r>
              <a:rPr lang="fr-FR" sz="2300" i="1" dirty="0"/>
              <a:t> Latini studio</a:t>
            </a:r>
            <a:r>
              <a:rPr lang="fr-FR" sz="2300" dirty="0"/>
              <a:t>. Dans </a:t>
            </a:r>
            <a:r>
              <a:rPr lang="en-US" sz="2300" i="1" dirty="0"/>
              <a:t>J. A. </a:t>
            </a:r>
            <a:r>
              <a:rPr lang="en-US" sz="2300" i="1" dirty="0" err="1"/>
              <a:t>Comenii</a:t>
            </a:r>
            <a:r>
              <a:rPr lang="en-US" sz="2300" i="1" dirty="0"/>
              <a:t> Opera </a:t>
            </a:r>
            <a:r>
              <a:rPr lang="en-US" sz="2300" i="1" dirty="0" err="1"/>
              <a:t>didactica</a:t>
            </a:r>
            <a:r>
              <a:rPr lang="en-US" sz="2300" i="1" dirty="0"/>
              <a:t> omnia</a:t>
            </a:r>
            <a:r>
              <a:rPr lang="fr-FR" sz="2300" dirty="0"/>
              <a:t> (</a:t>
            </a:r>
            <a:r>
              <a:rPr lang="en-US" sz="2300" dirty="0"/>
              <a:t>p. 346-393). Amsterdam, D. </a:t>
            </a:r>
            <a:r>
              <a:rPr lang="en-US" sz="2300" dirty="0" err="1"/>
              <a:t>Laurentii</a:t>
            </a:r>
            <a:r>
              <a:rPr lang="en-US" sz="2300" dirty="0"/>
              <a:t> de Geer.</a:t>
            </a:r>
          </a:p>
          <a:p>
            <a:pPr marL="0" indent="0">
              <a:spcBef>
                <a:spcPts val="1000"/>
              </a:spcBef>
              <a:buNone/>
            </a:pPr>
            <a:r>
              <a:rPr lang="en-US" sz="2300" dirty="0"/>
              <a:t> </a:t>
            </a:r>
          </a:p>
          <a:p>
            <a:pPr marL="0" indent="0">
              <a:buNone/>
            </a:pPr>
            <a:endParaRPr lang="en-US" sz="2000" dirty="0"/>
          </a:p>
          <a:p>
            <a:pPr marL="0" indent="0">
              <a:buNone/>
            </a:pPr>
            <a:endParaRPr lang="en-US" sz="2000"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21069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spcBef>
                <a:spcPts val="1000"/>
              </a:spcBef>
              <a:buNone/>
            </a:pPr>
            <a:r>
              <a:rPr lang="fr-FR" sz="2300" dirty="0" err="1"/>
              <a:t>Martinand</a:t>
            </a:r>
            <a:r>
              <a:rPr lang="fr-FR" sz="2300" dirty="0"/>
              <a:t> J.-L. (1986), La recherche française en didactique des sciences physiques. Dans</a:t>
            </a:r>
            <a:r>
              <a:rPr lang="fr-FR" sz="2300" i="1" dirty="0"/>
              <a:t> </a:t>
            </a:r>
            <a:r>
              <a:rPr lang="fr-FR" sz="2300" dirty="0"/>
              <a:t>P. Cardon, M. Chaigneau (dir.) </a:t>
            </a:r>
            <a:r>
              <a:rPr lang="fr-FR" sz="2300" i="1" dirty="0"/>
              <a:t>EPS. Contenus et didactique </a:t>
            </a:r>
            <a:r>
              <a:rPr lang="fr-FR" sz="2300" dirty="0"/>
              <a:t>(p. 287-291). Paris : SNEP. </a:t>
            </a:r>
          </a:p>
          <a:p>
            <a:pPr marL="0" indent="0">
              <a:spcBef>
                <a:spcPts val="1000"/>
              </a:spcBef>
              <a:buNone/>
            </a:pPr>
            <a:r>
              <a:rPr lang="en-US" sz="2300" dirty="0" err="1"/>
              <a:t>Schneuwly</a:t>
            </a:r>
            <a:r>
              <a:rPr lang="en-US" sz="2300" dirty="0"/>
              <a:t> B. (2011). Subject Didactics. An Academic Field Related to the Teacher Profession and Teacher Education. Dans B. Hudson &amp; M. A. Meyer (dir.). </a:t>
            </a:r>
            <a:r>
              <a:rPr lang="en-US" sz="2300" i="1" dirty="0"/>
              <a:t>Beyond Fragmentation. Didactics, learning and teaching in Europe</a:t>
            </a:r>
            <a:r>
              <a:rPr lang="en-US" sz="2300" dirty="0"/>
              <a:t>, </a:t>
            </a:r>
            <a:r>
              <a:rPr lang="en-US" sz="2300" dirty="0" err="1"/>
              <a:t>Opladen</a:t>
            </a:r>
            <a:r>
              <a:rPr lang="en-US" sz="2300" dirty="0"/>
              <a:t> &amp; Farmington Hills MI: Barbara </a:t>
            </a:r>
            <a:r>
              <a:rPr lang="en-US" sz="2300" dirty="0" err="1"/>
              <a:t>Budrich</a:t>
            </a:r>
            <a:r>
              <a:rPr lang="en-US" sz="2300" dirty="0"/>
              <a:t> Publishers, p. 275-286.</a:t>
            </a:r>
          </a:p>
          <a:p>
            <a:pPr marL="0" indent="0">
              <a:spcBef>
                <a:spcPts val="1000"/>
              </a:spcBef>
              <a:buNone/>
            </a:pPr>
            <a:r>
              <a:rPr lang="fr-FR" sz="2300" dirty="0"/>
              <a:t>Comenius </a:t>
            </a:r>
            <a:r>
              <a:rPr lang="fr-FR" sz="2300" dirty="0" err="1"/>
              <a:t>Iohannes</a:t>
            </a:r>
            <a:r>
              <a:rPr lang="fr-FR" sz="2300" dirty="0"/>
              <a:t> Amos [</a:t>
            </a:r>
            <a:r>
              <a:rPr lang="fr-FR" sz="2300" dirty="0" err="1"/>
              <a:t>Komenský</a:t>
            </a:r>
            <a:r>
              <a:rPr lang="fr-FR" sz="2300" dirty="0"/>
              <a:t> Jan Amos] (1637/1657). </a:t>
            </a:r>
            <a:r>
              <a:rPr lang="fr-FR" sz="2300" i="1" dirty="0"/>
              <a:t>De </a:t>
            </a:r>
            <a:r>
              <a:rPr lang="fr-FR" sz="2300" i="1" dirty="0" err="1"/>
              <a:t>Sermonis</a:t>
            </a:r>
            <a:r>
              <a:rPr lang="fr-FR" sz="2300" i="1" dirty="0"/>
              <a:t> Latini studio</a:t>
            </a:r>
            <a:r>
              <a:rPr lang="fr-FR" sz="2300" dirty="0"/>
              <a:t>. Dans </a:t>
            </a:r>
            <a:r>
              <a:rPr lang="en-US" sz="2300" i="1" dirty="0"/>
              <a:t>J. A. </a:t>
            </a:r>
            <a:r>
              <a:rPr lang="en-US" sz="2300" i="1" dirty="0" err="1"/>
              <a:t>Comenii</a:t>
            </a:r>
            <a:r>
              <a:rPr lang="en-US" sz="2300" i="1" dirty="0"/>
              <a:t> Opera </a:t>
            </a:r>
            <a:r>
              <a:rPr lang="en-US" sz="2300" i="1" dirty="0" err="1"/>
              <a:t>didactica</a:t>
            </a:r>
            <a:r>
              <a:rPr lang="en-US" sz="2300" i="1" dirty="0"/>
              <a:t> omnia</a:t>
            </a:r>
            <a:r>
              <a:rPr lang="fr-FR" sz="2300" dirty="0"/>
              <a:t> (</a:t>
            </a:r>
            <a:r>
              <a:rPr lang="en-US" sz="2300" dirty="0"/>
              <a:t>p. 346-393). Amsterdam, D. </a:t>
            </a:r>
            <a:r>
              <a:rPr lang="en-US" sz="2300" dirty="0" err="1"/>
              <a:t>Laurentii</a:t>
            </a:r>
            <a:r>
              <a:rPr lang="en-US" sz="2300" dirty="0"/>
              <a:t> de Geer.</a:t>
            </a:r>
          </a:p>
          <a:p>
            <a:pPr marL="0" indent="0">
              <a:spcBef>
                <a:spcPts val="1000"/>
              </a:spcBef>
              <a:buNone/>
            </a:pPr>
            <a:r>
              <a:rPr lang="fr-FR" sz="2300" dirty="0" err="1"/>
              <a:t>Vuillet</a:t>
            </a:r>
            <a:r>
              <a:rPr lang="fr-FR" sz="2300" dirty="0"/>
              <a:t> Yann (2015). Le général se meurt, vive le générique! </a:t>
            </a:r>
            <a:r>
              <a:rPr lang="fr-FR" sz="2300" i="1" dirty="0"/>
              <a:t>Formation et pratiques d’enseignement en questions</a:t>
            </a:r>
            <a:r>
              <a:rPr lang="fr-FR" sz="2300" dirty="0"/>
              <a:t>, n° 19, p, 147-163.</a:t>
            </a:r>
            <a:endParaRPr lang="en-US" sz="2300" dirty="0"/>
          </a:p>
          <a:p>
            <a:pPr marL="0" indent="0">
              <a:buNone/>
            </a:pPr>
            <a:endParaRPr lang="en-US" sz="2000" dirty="0"/>
          </a:p>
          <a:p>
            <a:pPr marL="0" indent="0">
              <a:buNone/>
            </a:pPr>
            <a:endParaRPr lang="en-US" sz="2000"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1380176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spcBef>
                <a:spcPts val="1000"/>
              </a:spcBef>
              <a:buNone/>
            </a:pPr>
            <a:r>
              <a:rPr lang="en-US" sz="2300" dirty="0" err="1"/>
              <a:t>Schneuwly</a:t>
            </a:r>
            <a:r>
              <a:rPr lang="en-US" sz="2300" dirty="0"/>
              <a:t> B. (2011). Subject Didactics. An Academic Field Related to the Teacher Profession and Teacher Education. Dans B. Hudson &amp; M. A. Meyer (dir.). </a:t>
            </a:r>
            <a:r>
              <a:rPr lang="en-US" sz="2300" i="1" dirty="0"/>
              <a:t>Beyond Fragmentation. Didactics, learning and teaching in Europe</a:t>
            </a:r>
            <a:r>
              <a:rPr lang="en-US" sz="2300" dirty="0"/>
              <a:t>, </a:t>
            </a:r>
            <a:r>
              <a:rPr lang="en-US" sz="2300" dirty="0" err="1"/>
              <a:t>Opladen</a:t>
            </a:r>
            <a:r>
              <a:rPr lang="en-US" sz="2300" dirty="0"/>
              <a:t> &amp; Farmington Hills MI: Barbara </a:t>
            </a:r>
            <a:r>
              <a:rPr lang="en-US" sz="2300" dirty="0" err="1"/>
              <a:t>Budrich</a:t>
            </a:r>
            <a:r>
              <a:rPr lang="en-US" sz="2300" dirty="0"/>
              <a:t> Publishers, p. 275-286.</a:t>
            </a:r>
          </a:p>
          <a:p>
            <a:pPr marL="0" indent="0">
              <a:spcBef>
                <a:spcPts val="1000"/>
              </a:spcBef>
              <a:buNone/>
            </a:pPr>
            <a:r>
              <a:rPr lang="fr-FR" sz="2300" dirty="0"/>
              <a:t>Comenius </a:t>
            </a:r>
            <a:r>
              <a:rPr lang="fr-FR" sz="2300" dirty="0" err="1"/>
              <a:t>Iohannes</a:t>
            </a:r>
            <a:r>
              <a:rPr lang="fr-FR" sz="2300" dirty="0"/>
              <a:t> Amos [</a:t>
            </a:r>
            <a:r>
              <a:rPr lang="fr-FR" sz="2300" dirty="0" err="1"/>
              <a:t>Komenský</a:t>
            </a:r>
            <a:r>
              <a:rPr lang="fr-FR" sz="2300" dirty="0"/>
              <a:t> Jan Amos] (1637/1657). </a:t>
            </a:r>
            <a:r>
              <a:rPr lang="fr-FR" sz="2300" i="1" dirty="0"/>
              <a:t>De </a:t>
            </a:r>
            <a:r>
              <a:rPr lang="fr-FR" sz="2300" i="1" dirty="0" err="1"/>
              <a:t>Sermonis</a:t>
            </a:r>
            <a:r>
              <a:rPr lang="fr-FR" sz="2300" i="1" dirty="0"/>
              <a:t> Latini studio</a:t>
            </a:r>
            <a:r>
              <a:rPr lang="fr-FR" sz="2300" dirty="0"/>
              <a:t>. Dans </a:t>
            </a:r>
            <a:r>
              <a:rPr lang="en-US" sz="2300" i="1" dirty="0"/>
              <a:t>J. A. </a:t>
            </a:r>
            <a:r>
              <a:rPr lang="en-US" sz="2300" i="1" dirty="0" err="1"/>
              <a:t>Comenii</a:t>
            </a:r>
            <a:r>
              <a:rPr lang="en-US" sz="2300" i="1" dirty="0"/>
              <a:t> Opera </a:t>
            </a:r>
            <a:r>
              <a:rPr lang="en-US" sz="2300" i="1" dirty="0" err="1"/>
              <a:t>didactica</a:t>
            </a:r>
            <a:r>
              <a:rPr lang="en-US" sz="2300" i="1" dirty="0"/>
              <a:t> omnia</a:t>
            </a:r>
            <a:r>
              <a:rPr lang="fr-FR" sz="2300" dirty="0"/>
              <a:t> (</a:t>
            </a:r>
            <a:r>
              <a:rPr lang="en-US" sz="2300" dirty="0"/>
              <a:t>p. 346-393). Amsterdam, D. </a:t>
            </a:r>
            <a:r>
              <a:rPr lang="en-US" sz="2300" dirty="0" err="1"/>
              <a:t>Laurentii</a:t>
            </a:r>
            <a:r>
              <a:rPr lang="en-US" sz="2300" dirty="0"/>
              <a:t> de Geer.</a:t>
            </a:r>
          </a:p>
          <a:p>
            <a:pPr marL="0" indent="0">
              <a:spcBef>
                <a:spcPts val="1000"/>
              </a:spcBef>
              <a:buNone/>
            </a:pPr>
            <a:r>
              <a:rPr lang="fr-FR" sz="2300" dirty="0" err="1"/>
              <a:t>Vuillet</a:t>
            </a:r>
            <a:r>
              <a:rPr lang="fr-FR" sz="2300" dirty="0"/>
              <a:t> Yann (2015). Le général se meurt, vive le générique! </a:t>
            </a:r>
            <a:r>
              <a:rPr lang="fr-FR" sz="2300" i="1" dirty="0"/>
              <a:t>Formation et pratiques d’enseignement en questions</a:t>
            </a:r>
            <a:r>
              <a:rPr lang="fr-FR" sz="2300" dirty="0"/>
              <a:t>, n° 19, p.  147-163.</a:t>
            </a:r>
          </a:p>
          <a:p>
            <a:pPr marL="0" indent="0">
              <a:spcBef>
                <a:spcPts val="1000"/>
              </a:spcBef>
              <a:buNone/>
            </a:pPr>
            <a:r>
              <a:rPr lang="fr-FR" sz="2300" dirty="0" err="1"/>
              <a:t>Schneuwly</a:t>
            </a:r>
            <a:r>
              <a:rPr lang="fr-FR" sz="2300" dirty="0"/>
              <a:t> Bernard (2014). Didactique : construction d’un champ disciplinaire.</a:t>
            </a:r>
            <a:r>
              <a:rPr lang="fr-FR" sz="2300" i="1" dirty="0"/>
              <a:t> Éducation et didactique</a:t>
            </a:r>
            <a:r>
              <a:rPr lang="fr-FR" sz="2300" dirty="0"/>
              <a:t>, vol. 8, n° 1, p.  13-22.</a:t>
            </a:r>
          </a:p>
          <a:p>
            <a:pPr marL="0" indent="0">
              <a:spcBef>
                <a:spcPts val="1000"/>
              </a:spcBef>
              <a:buNone/>
            </a:pPr>
            <a:endParaRPr lang="en-US" sz="2300" dirty="0"/>
          </a:p>
          <a:p>
            <a:pPr marL="0" indent="0">
              <a:buNone/>
            </a:pPr>
            <a:endParaRPr lang="en-US" sz="2000" dirty="0"/>
          </a:p>
          <a:p>
            <a:pPr marL="0" indent="0">
              <a:buNone/>
            </a:pPr>
            <a:endParaRPr lang="en-US" sz="2000"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1161704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spcBef>
                <a:spcPts val="1000"/>
              </a:spcBef>
              <a:buNone/>
            </a:pPr>
            <a:r>
              <a:rPr lang="fr-FR" sz="2300" dirty="0" err="1"/>
              <a:t>Vuillet</a:t>
            </a:r>
            <a:r>
              <a:rPr lang="fr-FR" sz="2300" dirty="0"/>
              <a:t> Yann (2015). Le général se meurt, vive le générique! </a:t>
            </a:r>
            <a:r>
              <a:rPr lang="fr-FR" sz="2300" i="1" dirty="0"/>
              <a:t>Formation et pratiques d’enseignement en questions</a:t>
            </a:r>
            <a:r>
              <a:rPr lang="fr-FR" sz="2300" dirty="0"/>
              <a:t>, n° 19, p.  147-163.</a:t>
            </a:r>
          </a:p>
          <a:p>
            <a:pPr marL="0" indent="0">
              <a:spcBef>
                <a:spcPts val="1000"/>
              </a:spcBef>
              <a:buNone/>
            </a:pPr>
            <a:r>
              <a:rPr lang="fr-FR" sz="2300" dirty="0" err="1"/>
              <a:t>Schneuwly</a:t>
            </a:r>
            <a:r>
              <a:rPr lang="fr-FR" sz="2300" dirty="0"/>
              <a:t> Bernard (2014). Didactique : construction d’un champ disciplinaire.</a:t>
            </a:r>
            <a:r>
              <a:rPr lang="fr-FR" sz="2300" i="1" dirty="0"/>
              <a:t> Éducation et didactique</a:t>
            </a:r>
            <a:r>
              <a:rPr lang="fr-FR" sz="2300" dirty="0"/>
              <a:t>, vol. 8, n° 1, p.  13-22.</a:t>
            </a:r>
          </a:p>
          <a:p>
            <a:pPr marL="0" indent="0">
              <a:spcBef>
                <a:spcPts val="1000"/>
              </a:spcBef>
              <a:buNone/>
            </a:pPr>
            <a:r>
              <a:rPr lang="fr-FR" sz="2400" dirty="0" err="1"/>
              <a:t>Dorier</a:t>
            </a:r>
            <a:r>
              <a:rPr lang="fr-FR" sz="2400" dirty="0"/>
              <a:t> Jean-Luc, Leutenegger Francia, </a:t>
            </a:r>
            <a:r>
              <a:rPr lang="fr-FR" sz="2400" dirty="0" err="1"/>
              <a:t>Schneuwly</a:t>
            </a:r>
            <a:r>
              <a:rPr lang="fr-FR" sz="2400" dirty="0"/>
              <a:t> Bernard (dir.) (2013). </a:t>
            </a:r>
            <a:r>
              <a:rPr lang="fr-FR" sz="2400" i="1" dirty="0"/>
              <a:t>Didactique en construction, constructions des didactiques</a:t>
            </a:r>
            <a:r>
              <a:rPr lang="fr-FR" sz="2400" dirty="0"/>
              <a:t>, Bruxelles : De Boeck.</a:t>
            </a:r>
          </a:p>
          <a:p>
            <a:pPr marL="0" indent="0">
              <a:spcBef>
                <a:spcPts val="1000"/>
              </a:spcBef>
              <a:buNone/>
            </a:pPr>
            <a:r>
              <a:rPr lang="en-US" sz="2400" dirty="0"/>
              <a:t>Hudson B. &amp; Meyer M. A. (dir.) (2011). </a:t>
            </a:r>
            <a:r>
              <a:rPr lang="en-US" sz="2400" i="1" dirty="0"/>
              <a:t>Beyond Fragmentation. Didactics, learning and teaching in Europe</a:t>
            </a:r>
            <a:r>
              <a:rPr lang="en-US" sz="2400" dirty="0"/>
              <a:t>, </a:t>
            </a:r>
            <a:r>
              <a:rPr lang="en-US" sz="2400" dirty="0" err="1"/>
              <a:t>Opladen</a:t>
            </a:r>
            <a:r>
              <a:rPr lang="en-US" sz="2400" dirty="0"/>
              <a:t> &amp; Farmington Hills MI: Barbara </a:t>
            </a:r>
            <a:r>
              <a:rPr lang="en-US" sz="2400" dirty="0" err="1"/>
              <a:t>Budrich</a:t>
            </a:r>
            <a:r>
              <a:rPr lang="en-US" sz="2400" dirty="0"/>
              <a:t> Publishers.</a:t>
            </a:r>
            <a:endParaRPr lang="en-US" sz="2300" dirty="0"/>
          </a:p>
          <a:p>
            <a:pPr marL="0" indent="0">
              <a:buNone/>
            </a:pPr>
            <a:endParaRPr lang="en-US" sz="2000" dirty="0"/>
          </a:p>
          <a:p>
            <a:pPr marL="0" indent="0">
              <a:buNone/>
            </a:pPr>
            <a:endParaRPr lang="en-US" sz="2000"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1676504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spcBef>
                <a:spcPts val="1000"/>
              </a:spcBef>
              <a:buNone/>
            </a:pPr>
            <a:r>
              <a:rPr lang="fr-FR" sz="2300" dirty="0" err="1"/>
              <a:t>Schneuwly</a:t>
            </a:r>
            <a:r>
              <a:rPr lang="fr-FR" sz="2300" dirty="0"/>
              <a:t> Bernard (2014). Didactique : construction d’un champ disciplinaire.</a:t>
            </a:r>
            <a:r>
              <a:rPr lang="fr-FR" sz="2300" i="1" dirty="0"/>
              <a:t> Éducation et didactique</a:t>
            </a:r>
            <a:r>
              <a:rPr lang="fr-FR" sz="2300" dirty="0"/>
              <a:t>, vol. 8, n° 1, p.  13-22.</a:t>
            </a:r>
          </a:p>
          <a:p>
            <a:pPr marL="0" indent="0">
              <a:spcBef>
                <a:spcPts val="1000"/>
              </a:spcBef>
              <a:buNone/>
            </a:pPr>
            <a:r>
              <a:rPr lang="fr-FR" sz="2400" dirty="0" err="1"/>
              <a:t>Dorier</a:t>
            </a:r>
            <a:r>
              <a:rPr lang="fr-FR" sz="2400" dirty="0"/>
              <a:t> Jean-Luc, Leutenegger Francia, </a:t>
            </a:r>
            <a:r>
              <a:rPr lang="fr-FR" sz="2400" dirty="0" err="1"/>
              <a:t>Schneuwly</a:t>
            </a:r>
            <a:r>
              <a:rPr lang="fr-FR" sz="2400" dirty="0"/>
              <a:t> Bernard (dir.) (2013). </a:t>
            </a:r>
            <a:r>
              <a:rPr lang="fr-FR" sz="2400" i="1" dirty="0"/>
              <a:t>Didactique en construction, constructions des didactiques</a:t>
            </a:r>
            <a:r>
              <a:rPr lang="fr-FR" sz="2400" dirty="0"/>
              <a:t>, Bruxelles : De Boeck.</a:t>
            </a:r>
          </a:p>
          <a:p>
            <a:pPr marL="0" indent="0">
              <a:spcBef>
                <a:spcPts val="1000"/>
              </a:spcBef>
              <a:buNone/>
            </a:pPr>
            <a:r>
              <a:rPr lang="en-US" sz="2400" dirty="0"/>
              <a:t>Hudson B. &amp; Meyer M. A. (dir.) (2011). </a:t>
            </a:r>
            <a:r>
              <a:rPr lang="en-US" sz="2400" i="1" dirty="0"/>
              <a:t>Beyond Fragmentation. Didactics, learning and teaching in Europe</a:t>
            </a:r>
            <a:r>
              <a:rPr lang="en-US" sz="2400" dirty="0"/>
              <a:t>, </a:t>
            </a:r>
            <a:r>
              <a:rPr lang="en-US" sz="2400" dirty="0" err="1"/>
              <a:t>Opladen</a:t>
            </a:r>
            <a:r>
              <a:rPr lang="en-US" sz="2400" dirty="0"/>
              <a:t> &amp; Farmington Hills MI: Barbara </a:t>
            </a:r>
            <a:r>
              <a:rPr lang="en-US" sz="2400" dirty="0" err="1"/>
              <a:t>Budrich</a:t>
            </a:r>
            <a:r>
              <a:rPr lang="en-US" sz="2400" dirty="0"/>
              <a:t> Publishers.</a:t>
            </a:r>
          </a:p>
          <a:p>
            <a:pPr marL="0" indent="0">
              <a:buNone/>
            </a:pPr>
            <a:r>
              <a:rPr lang="fr-FR" sz="2300" dirty="0" err="1"/>
              <a:t>Schneuwly</a:t>
            </a:r>
            <a:r>
              <a:rPr lang="fr-FR" sz="2300" dirty="0"/>
              <a:t> </a:t>
            </a:r>
            <a:r>
              <a:rPr lang="en-US" sz="2300" dirty="0"/>
              <a:t>Bernard</a:t>
            </a:r>
            <a:r>
              <a:rPr lang="fr-FR" sz="2300" dirty="0"/>
              <a:t> (1990). </a:t>
            </a:r>
            <a:r>
              <a:rPr lang="fr-FR" sz="2300" dirty="0" err="1"/>
              <a:t>Didaktik</a:t>
            </a:r>
            <a:r>
              <a:rPr lang="fr-FR" sz="2300" dirty="0"/>
              <a:t> / Didactiques. </a:t>
            </a:r>
            <a:r>
              <a:rPr lang="fr-FR" sz="2300" i="1" dirty="0" err="1"/>
              <a:t>Bildungsforchung</a:t>
            </a:r>
            <a:r>
              <a:rPr lang="fr-FR" sz="2300" i="1" dirty="0"/>
              <a:t> </a:t>
            </a:r>
            <a:r>
              <a:rPr lang="fr-FR" sz="2300" i="1" dirty="0" err="1"/>
              <a:t>und</a:t>
            </a:r>
            <a:r>
              <a:rPr lang="fr-FR" sz="2300" i="1" dirty="0"/>
              <a:t> </a:t>
            </a:r>
            <a:r>
              <a:rPr lang="fr-FR" sz="2300" i="1" dirty="0" err="1"/>
              <a:t>Bildungspraxis</a:t>
            </a:r>
            <a:r>
              <a:rPr lang="fr-FR" sz="2300" i="1" dirty="0"/>
              <a:t>. </a:t>
            </a:r>
            <a:r>
              <a:rPr lang="fr-FR" sz="2300" i="1" dirty="0" err="1"/>
              <a:t>Education</a:t>
            </a:r>
            <a:r>
              <a:rPr lang="fr-FR" sz="2300" i="1" dirty="0"/>
              <a:t> et recherche</a:t>
            </a:r>
            <a:r>
              <a:rPr lang="fr-FR" sz="2300" dirty="0"/>
              <a:t>, </a:t>
            </a:r>
            <a:r>
              <a:rPr lang="fr-FR" sz="2300" i="1" dirty="0"/>
              <a:t>12/3</a:t>
            </a:r>
            <a:r>
              <a:rPr lang="fr-FR" sz="2300" dirty="0"/>
              <a:t>, 213-220.</a:t>
            </a:r>
            <a:endParaRPr lang="en-US" sz="2300" dirty="0"/>
          </a:p>
          <a:p>
            <a:pPr marL="0" indent="0">
              <a:buNone/>
            </a:pPr>
            <a:endParaRPr lang="en-US" sz="2000"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4025488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r>
              <a:rPr lang="fr-FR" sz="2300" dirty="0"/>
              <a:t>Cardon Pierre, Chaigneau Michel (dir.) (1986) </a:t>
            </a:r>
            <a:r>
              <a:rPr lang="fr-FR" sz="2300" i="1" dirty="0"/>
              <a:t>EPS. Contenus et didactique</a:t>
            </a:r>
            <a:r>
              <a:rPr lang="fr-FR" sz="2300" dirty="0"/>
              <a:t>. Paris : SNEP.</a:t>
            </a:r>
          </a:p>
          <a:p>
            <a:pPr marL="0" indent="0">
              <a:buNone/>
            </a:pPr>
            <a:endParaRPr lang="fr-FR" sz="2300" dirty="0"/>
          </a:p>
          <a:p>
            <a:r>
              <a:rPr lang="fr-FR" sz="2300" dirty="0"/>
              <a:t>Astolfi Jean-Pierre. La didactique, c’est prendre des distances avec la pratique… pour mieux y revenir. [p. 261-267]</a:t>
            </a:r>
          </a:p>
          <a:p>
            <a:r>
              <a:rPr lang="fr-FR" sz="2300" dirty="0" err="1"/>
              <a:t>Ducancel</a:t>
            </a:r>
            <a:r>
              <a:rPr lang="fr-FR" sz="2300" dirty="0"/>
              <a:t> Gilbert. Statut et fonctions de la didactique du français (langue maternelle). [p. 279-286]</a:t>
            </a:r>
            <a:r>
              <a:rPr lang="fr-FR" sz="2300" i="1" dirty="0"/>
              <a:t> </a:t>
            </a:r>
            <a:endParaRPr lang="fr-FR" sz="2300" dirty="0"/>
          </a:p>
          <a:p>
            <a:r>
              <a:rPr lang="fr-FR" sz="2300" dirty="0" err="1"/>
              <a:t>Martinand</a:t>
            </a:r>
            <a:r>
              <a:rPr lang="fr-FR" sz="2300" dirty="0"/>
              <a:t> Jean-Louis (1986), La recherche française en didactique des sciences physiques. [p. 287-291]</a:t>
            </a:r>
          </a:p>
          <a:p>
            <a:r>
              <a:rPr lang="fr-FR" sz="2300" dirty="0"/>
              <a:t>Vergnaud Gérard, Quelles orientations en didactique des mathématiques. [p. 293-300]</a:t>
            </a:r>
          </a:p>
          <a:p>
            <a:pPr marL="0" indent="0">
              <a:buNone/>
            </a:pPr>
            <a:endParaRPr lang="fr-FR"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1062098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3C51A5A4-E4C0-4FE2-885D-A488AE10A321}"/>
              </a:ext>
            </a:extLst>
          </p:cNvPr>
          <p:cNvGraphicFramePr>
            <a:graphicFrameLocks noGrp="1"/>
          </p:cNvGraphicFramePr>
          <p:nvPr>
            <p:ph idx="1"/>
            <p:extLst/>
          </p:nvPr>
        </p:nvGraphicFramePr>
        <p:xfrm>
          <a:off x="467544" y="2540136"/>
          <a:ext cx="8219255" cy="3392584"/>
        </p:xfrm>
        <a:graphic>
          <a:graphicData uri="http://schemas.openxmlformats.org/drawingml/2006/table">
            <a:tbl>
              <a:tblPr firstRow="1" firstCol="1" lastRow="1" lastCol="1" bandRow="1" bandCol="1"/>
              <a:tblGrid>
                <a:gridCol w="2566961">
                  <a:extLst>
                    <a:ext uri="{9D8B030D-6E8A-4147-A177-3AD203B41FA5}">
                      <a16:colId xmlns:a16="http://schemas.microsoft.com/office/drawing/2014/main" val="3768262227"/>
                    </a:ext>
                  </a:extLst>
                </a:gridCol>
                <a:gridCol w="233734">
                  <a:extLst>
                    <a:ext uri="{9D8B030D-6E8A-4147-A177-3AD203B41FA5}">
                      <a16:colId xmlns:a16="http://schemas.microsoft.com/office/drawing/2014/main" val="1799038504"/>
                    </a:ext>
                  </a:extLst>
                </a:gridCol>
                <a:gridCol w="2617865">
                  <a:extLst>
                    <a:ext uri="{9D8B030D-6E8A-4147-A177-3AD203B41FA5}">
                      <a16:colId xmlns:a16="http://schemas.microsoft.com/office/drawing/2014/main" val="2222757440"/>
                    </a:ext>
                  </a:extLst>
                </a:gridCol>
                <a:gridCol w="233734">
                  <a:extLst>
                    <a:ext uri="{9D8B030D-6E8A-4147-A177-3AD203B41FA5}">
                      <a16:colId xmlns:a16="http://schemas.microsoft.com/office/drawing/2014/main" val="1787589967"/>
                    </a:ext>
                  </a:extLst>
                </a:gridCol>
                <a:gridCol w="2566961">
                  <a:extLst>
                    <a:ext uri="{9D8B030D-6E8A-4147-A177-3AD203B41FA5}">
                      <a16:colId xmlns:a16="http://schemas.microsoft.com/office/drawing/2014/main" val="1601353985"/>
                    </a:ext>
                  </a:extLst>
                </a:gridCol>
              </a:tblGrid>
              <a:tr h="1491724">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Théories de références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des contenus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Didactique</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indent="0" algn="ctr" fontAlgn="base" hangingPunct="0">
                        <a:spcAft>
                          <a:spcPts val="0"/>
                        </a:spcAft>
                      </a:pPr>
                      <a:r>
                        <a:rPr lang="fr-FR" sz="2000" spc="-50" baseline="0" dirty="0">
                          <a:effectLst/>
                          <a:latin typeface="Arial" panose="020B0604020202020204" pitchFamily="34" charset="0"/>
                          <a:ea typeface="Times New Roman" panose="02020603050405020304" pitchFamily="18" charset="0"/>
                        </a:rPr>
                        <a:t>Théories de références </a:t>
                      </a:r>
                      <a:br>
                        <a:rPr lang="fr-FR" sz="2000" spc="-50" baseline="0" dirty="0">
                          <a:effectLst/>
                          <a:latin typeface="Arial" panose="020B0604020202020204" pitchFamily="34" charset="0"/>
                          <a:ea typeface="Times New Roman" panose="02020603050405020304" pitchFamily="18" charset="0"/>
                        </a:rPr>
                      </a:br>
                      <a:r>
                        <a:rPr lang="fr-FR" sz="2000" spc="-50" baseline="0" dirty="0">
                          <a:effectLst/>
                          <a:latin typeface="Arial" panose="020B0604020202020204" pitchFamily="34" charset="0"/>
                          <a:ea typeface="Times New Roman" panose="02020603050405020304" pitchFamily="18" charset="0"/>
                        </a:rPr>
                        <a:t>de l’enseignement </a:t>
                      </a:r>
                      <a:br>
                        <a:rPr lang="fr-FR" sz="2000" spc="-50" baseline="0" dirty="0">
                          <a:effectLst/>
                          <a:latin typeface="Arial" panose="020B0604020202020204" pitchFamily="34" charset="0"/>
                          <a:ea typeface="Times New Roman" panose="02020603050405020304" pitchFamily="18" charset="0"/>
                        </a:rPr>
                      </a:br>
                      <a:r>
                        <a:rPr lang="fr-FR" sz="2000" spc="-50" baseline="0" dirty="0">
                          <a:effectLst/>
                          <a:latin typeface="Arial" panose="020B0604020202020204" pitchFamily="34" charset="0"/>
                          <a:ea typeface="Times New Roman" panose="02020603050405020304" pitchFamily="18" charset="0"/>
                        </a:rPr>
                        <a:t>et de l’apprentissage</a:t>
                      </a:r>
                      <a:endParaRPr lang="fr-FR" sz="2000" spc="-50" baseline="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883917813"/>
                  </a:ext>
                </a:extLst>
              </a:tr>
              <a:tr h="344584">
                <a:tc>
                  <a:txBody>
                    <a:bodyPr/>
                    <a:lstStyle/>
                    <a:p>
                      <a:pPr indent="252095" algn="just"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252095" algn="just"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44148015"/>
                  </a:ext>
                </a:extLst>
              </a:tr>
              <a:tr h="1491724">
                <a:tc>
                  <a:txBody>
                    <a:bodyPr/>
                    <a:lstStyle/>
                    <a:p>
                      <a:pPr marL="0" marR="0" lvl="0" indent="0" algn="ctr" defTabSz="914400" rtl="0" eaLnBrk="1" fontAlgn="base" latinLnBrk="0" hangingPunct="0">
                        <a:lnSpc>
                          <a:spcPct val="100000"/>
                        </a:lnSpc>
                        <a:spcBef>
                          <a:spcPts val="0"/>
                        </a:spcBef>
                        <a:spcAft>
                          <a:spcPts val="0"/>
                        </a:spcAft>
                        <a:buClrTx/>
                        <a:buSzTx/>
                        <a:buFontTx/>
                        <a:buNone/>
                        <a:tabLst/>
                        <a:defRPr/>
                      </a:pPr>
                      <a:endParaRPr lang="fr-FR" sz="2000" dirty="0">
                        <a:effectLst/>
                        <a:latin typeface="Arial" panose="020B0604020202020204" pitchFamily="34" charset="0"/>
                        <a:ea typeface="Times New Roman" panose="02020603050405020304" pitchFamily="18" charset="0"/>
                      </a:endParaRPr>
                    </a:p>
                    <a:p>
                      <a:pPr marL="0" marR="0" lvl="0" indent="0" algn="ctr" defTabSz="914400" rtl="0" eaLnBrk="1" fontAlgn="base" latinLnBrk="0" hangingPunct="0">
                        <a:lnSpc>
                          <a:spcPct val="100000"/>
                        </a:lnSpc>
                        <a:spcBef>
                          <a:spcPts val="0"/>
                        </a:spcBef>
                        <a:spcAft>
                          <a:spcPts val="0"/>
                        </a:spcAft>
                        <a:buClrTx/>
                        <a:buSzTx/>
                        <a:buFontTx/>
                        <a:buNone/>
                        <a:tabLst/>
                        <a:defRPr/>
                      </a:pPr>
                      <a:r>
                        <a:rPr lang="fr-FR" sz="2000" dirty="0">
                          <a:effectLst/>
                          <a:latin typeface="Arial" panose="020B0604020202020204" pitchFamily="34" charset="0"/>
                          <a:ea typeface="Times New Roman" panose="02020603050405020304" pitchFamily="18" charset="0"/>
                        </a:rPr>
                        <a:t> Contenus disciplinaires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Pratiques disciplinaires</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marL="0" marR="0" lvl="0" indent="0" algn="ctr" defTabSz="914400" rtl="0" eaLnBrk="1" fontAlgn="base" latinLnBrk="0" hangingPunct="0">
                        <a:lnSpc>
                          <a:spcPct val="100000"/>
                        </a:lnSpc>
                        <a:spcBef>
                          <a:spcPts val="0"/>
                        </a:spcBef>
                        <a:spcAft>
                          <a:spcPts val="0"/>
                        </a:spcAft>
                        <a:buClrTx/>
                        <a:buSzTx/>
                        <a:buFontTx/>
                        <a:buNone/>
                        <a:tabLst/>
                        <a:defRPr/>
                      </a:pPr>
                      <a:r>
                        <a:rPr lang="fr-FR" sz="2000" dirty="0">
                          <a:effectLst/>
                          <a:latin typeface="Arial" panose="020B0604020202020204" pitchFamily="34" charset="0"/>
                          <a:ea typeface="Times New Roman" panose="02020603050405020304" pitchFamily="18" charset="0"/>
                        </a:rPr>
                        <a:t>Sujets, institutions, dispositifs d’enseignement </a:t>
                      </a:r>
                      <a:br>
                        <a:rPr lang="fr-FR" sz="2000" dirty="0">
                          <a:effectLst/>
                          <a:latin typeface="Arial" panose="020B0604020202020204" pitchFamily="34" charset="0"/>
                          <a:ea typeface="Times New Roman" panose="02020603050405020304" pitchFamily="18" charset="0"/>
                        </a:rPr>
                      </a:br>
                      <a:r>
                        <a:rPr lang="fr-FR" sz="2000" dirty="0">
                          <a:effectLst/>
                          <a:latin typeface="Arial" panose="020B0604020202020204" pitchFamily="34" charset="0"/>
                          <a:ea typeface="Times New Roman" panose="02020603050405020304" pitchFamily="18" charset="0"/>
                        </a:rPr>
                        <a:t>et d’apprentissage</a:t>
                      </a:r>
                      <a:endParaRPr lang="fr-FR" sz="2000" dirty="0">
                        <a:effectLst/>
                        <a:latin typeface="Times New Roman" panose="02020603050405020304" pitchFamily="18" charset="0"/>
                        <a:ea typeface="Times New Roman" panose="02020603050405020304" pitchFamily="18" charset="0"/>
                      </a:endParaRPr>
                    </a:p>
                    <a:p>
                      <a:pPr indent="0" algn="ctr" fontAlgn="base" hangingPunct="0">
                        <a:spcAft>
                          <a:spcPts val="0"/>
                        </a:spcAft>
                      </a:pP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extLst>
                  <a:ext uri="{0D108BD9-81ED-4DB2-BD59-A6C34878D82A}">
                    <a16:rowId xmlns:a16="http://schemas.microsoft.com/office/drawing/2014/main" val="176248159"/>
                  </a:ext>
                </a:extLst>
              </a:tr>
            </a:tbl>
          </a:graphicData>
        </a:graphic>
      </p:graphicFrame>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228560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3" name="Espace réservé du contenu 2">
            <a:extLst>
              <a:ext uri="{FF2B5EF4-FFF2-40B4-BE49-F238E27FC236}">
                <a16:creationId xmlns:a16="http://schemas.microsoft.com/office/drawing/2014/main" id="{B6E11821-2F24-40EB-BA1A-56DDFA2EED80}"/>
              </a:ext>
            </a:extLst>
          </p:cNvPr>
          <p:cNvSpPr>
            <a:spLocks noGrp="1"/>
          </p:cNvSpPr>
          <p:nvPr>
            <p:ph idx="1"/>
          </p:nvPr>
        </p:nvSpPr>
        <p:spPr/>
        <p:txBody>
          <a:bodyPr/>
          <a:lstStyle/>
          <a:p>
            <a:endParaRPr lang="fr-FR" dirty="0"/>
          </a:p>
        </p:txBody>
      </p:sp>
      <p:pic>
        <p:nvPicPr>
          <p:cNvPr id="2" name="Image 1">
            <a:extLst>
              <a:ext uri="{FF2B5EF4-FFF2-40B4-BE49-F238E27FC236}">
                <a16:creationId xmlns:a16="http://schemas.microsoft.com/office/drawing/2014/main" id="{E45FDF5C-2336-4C7B-B4A5-849756D84C5A}"/>
              </a:ext>
            </a:extLst>
          </p:cNvPr>
          <p:cNvPicPr>
            <a:picLocks noChangeAspect="1"/>
          </p:cNvPicPr>
          <p:nvPr/>
        </p:nvPicPr>
        <p:blipFill>
          <a:blip r:embed="rId2"/>
          <a:stretch>
            <a:fillRect/>
          </a:stretch>
        </p:blipFill>
        <p:spPr>
          <a:xfrm>
            <a:off x="438432" y="533420"/>
            <a:ext cx="8229600" cy="5791160"/>
          </a:xfrm>
          <a:prstGeom prst="rect">
            <a:avLst/>
          </a:prstGeom>
          <a:ln>
            <a:solidFill>
              <a:schemeClr val="tx1"/>
            </a:solidFill>
          </a:ln>
        </p:spPr>
      </p:pic>
    </p:spTree>
    <p:extLst>
      <p:ext uri="{BB962C8B-B14F-4D97-AF65-F5344CB8AC3E}">
        <p14:creationId xmlns:p14="http://schemas.microsoft.com/office/powerpoint/2010/main" val="2102603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r>
              <a:rPr lang="fr-FR" dirty="0"/>
              <a:t>Découpages disciplinaires</a:t>
            </a:r>
          </a:p>
          <a:p>
            <a:r>
              <a:rPr lang="fr-FR" dirty="0"/>
              <a:t>Découpages par les théories didactiques</a:t>
            </a:r>
          </a:p>
          <a:p>
            <a:pPr marL="0" indent="0">
              <a:buNone/>
            </a:pPr>
            <a:r>
              <a:rPr lang="fr-FR" dirty="0"/>
              <a:t>– </a:t>
            </a:r>
            <a:r>
              <a:rPr lang="fr-FR" sz="2300" dirty="0"/>
              <a:t>théorie des situations didactiques</a:t>
            </a:r>
          </a:p>
          <a:p>
            <a:pPr marL="0" indent="0">
              <a:buNone/>
            </a:pPr>
            <a:r>
              <a:rPr lang="fr-FR" dirty="0"/>
              <a:t>– </a:t>
            </a:r>
            <a:r>
              <a:rPr lang="fr-FR" sz="2300" dirty="0"/>
              <a:t>théorie anthropologique du didactique</a:t>
            </a:r>
          </a:p>
          <a:p>
            <a:pPr marL="0" indent="0">
              <a:buNone/>
            </a:pPr>
            <a:r>
              <a:rPr lang="fr-FR" dirty="0"/>
              <a:t>– </a:t>
            </a:r>
            <a:r>
              <a:rPr lang="fr-FR" sz="2300" dirty="0"/>
              <a:t>théorie de l’action conjointe en didactique </a:t>
            </a:r>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150149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r>
              <a:rPr lang="fr-FR" dirty="0"/>
              <a:t>Découpages disciplinaires</a:t>
            </a:r>
          </a:p>
          <a:p>
            <a:r>
              <a:rPr lang="fr-FR" dirty="0"/>
              <a:t>Découpages par les théories didactiques</a:t>
            </a:r>
          </a:p>
          <a:p>
            <a:r>
              <a:rPr lang="fr-FR" dirty="0"/>
              <a:t>Découpages curriculaires</a:t>
            </a:r>
          </a:p>
          <a:p>
            <a:pPr marL="0" indent="0">
              <a:buNone/>
            </a:pPr>
            <a:endParaRPr lang="fr-FR" sz="2300" dirty="0"/>
          </a:p>
          <a:p>
            <a:pPr marL="0" indent="0">
              <a:buNone/>
            </a:pPr>
            <a:r>
              <a:rPr lang="fr-FR" sz="2300" dirty="0" err="1"/>
              <a:t>Martinand</a:t>
            </a:r>
            <a:r>
              <a:rPr lang="fr-FR" sz="2300" dirty="0"/>
              <a:t> Jean-Louis (2014). Point de vue. Didactique des sciences et techniques, didactique du curriculum.</a:t>
            </a:r>
            <a:r>
              <a:rPr lang="fr-FR" sz="2300" b="1" dirty="0"/>
              <a:t> </a:t>
            </a:r>
            <a:r>
              <a:rPr lang="fr-FR" sz="2300" i="1" dirty="0"/>
              <a:t>Éducation et didactique</a:t>
            </a:r>
            <a:r>
              <a:rPr lang="fr-FR" sz="2300" dirty="0"/>
              <a:t>, </a:t>
            </a:r>
            <a:r>
              <a:rPr lang="fr-FR" sz="2300" i="1" dirty="0"/>
              <a:t>8/1</a:t>
            </a:r>
            <a:r>
              <a:rPr lang="fr-FR" sz="2300" dirty="0"/>
              <a:t>, 65-76.</a:t>
            </a:r>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202097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r>
              <a:rPr lang="fr-FR" dirty="0"/>
              <a:t>Découpages disciplinaires</a:t>
            </a:r>
          </a:p>
          <a:p>
            <a:r>
              <a:rPr lang="fr-FR" dirty="0"/>
              <a:t>Découpages par les théories didactiques</a:t>
            </a:r>
          </a:p>
          <a:p>
            <a:r>
              <a:rPr lang="fr-FR" dirty="0"/>
              <a:t>Découpages curriculaires</a:t>
            </a:r>
          </a:p>
          <a:p>
            <a:r>
              <a:rPr lang="fr-FR" dirty="0"/>
              <a:t>Découpages selon les objets de recherche</a:t>
            </a:r>
          </a:p>
          <a:p>
            <a:pPr marL="0" indent="0">
              <a:buNone/>
            </a:pPr>
            <a:r>
              <a:rPr lang="en-US" sz="2300" dirty="0" err="1"/>
              <a:t>Elalouf</a:t>
            </a:r>
            <a:r>
              <a:rPr lang="en-US" sz="2300" dirty="0"/>
              <a:t> Marie-Laure, Robert Aline, Bishop Marie-France (dir.) (2012) </a:t>
            </a:r>
            <a:r>
              <a:rPr lang="fr-FR" sz="2300" i="1" dirty="0"/>
              <a:t>Les didactiques en question(s), État des lieux et perspectives pour la recherche et la formation,</a:t>
            </a:r>
            <a:r>
              <a:rPr lang="fr-FR" sz="2300" dirty="0"/>
              <a:t> Bruxelles, De Boeck.</a:t>
            </a:r>
          </a:p>
          <a:p>
            <a:pPr marL="0" indent="0">
              <a:buNone/>
            </a:pPr>
            <a:r>
              <a:rPr lang="fr-FR" sz="2000" dirty="0"/>
              <a:t>–  </a:t>
            </a:r>
            <a:r>
              <a:rPr lang="fr-FR" sz="2000" dirty="0" err="1"/>
              <a:t>Lebeaume</a:t>
            </a:r>
            <a:r>
              <a:rPr lang="fr-FR" sz="2000" dirty="0"/>
              <a:t> Joël. La didactique de la technologie à la croisée des curriculums, des apprentissages et des enseignements disciplinaires, dans une perspective </a:t>
            </a:r>
            <a:r>
              <a:rPr lang="fr-FR" sz="2000" dirty="0" err="1"/>
              <a:t>socio-historique</a:t>
            </a:r>
            <a:r>
              <a:rPr lang="fr-FR" sz="2000" dirty="0"/>
              <a:t> générale. [p. 48-55] </a:t>
            </a:r>
          </a:p>
          <a:p>
            <a:pPr marL="0" indent="0">
              <a:buNone/>
            </a:pPr>
            <a:r>
              <a:rPr lang="fr-FR" sz="2000" dirty="0"/>
              <a:t>–  </a:t>
            </a:r>
            <a:r>
              <a:rPr lang="fr-FR" sz="2000" dirty="0" err="1"/>
              <a:t>Goigoux</a:t>
            </a:r>
            <a:r>
              <a:rPr lang="fr-FR" sz="2000" dirty="0"/>
              <a:t> Roland. Didactique du français et analyse du travail enseignant. À quelles conditions la didactique ne deviendra-t-elle pas un luxe inutile ? [p. 33-42]</a:t>
            </a:r>
          </a:p>
          <a:p>
            <a:endParaRPr lang="fr-FR"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180697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r>
              <a:rPr lang="fr-FR" dirty="0"/>
              <a:t>Découpages disciplinaires</a:t>
            </a:r>
          </a:p>
          <a:p>
            <a:r>
              <a:rPr lang="fr-FR" dirty="0"/>
              <a:t>Découpages par les théories didactiques</a:t>
            </a:r>
          </a:p>
          <a:p>
            <a:r>
              <a:rPr lang="fr-FR" dirty="0"/>
              <a:t>Découpages curriculaires</a:t>
            </a:r>
          </a:p>
          <a:p>
            <a:r>
              <a:rPr lang="fr-FR" dirty="0"/>
              <a:t>Découpages selon les objets de recherche dominants </a:t>
            </a:r>
          </a:p>
          <a:p>
            <a:r>
              <a:rPr lang="fr-FR" dirty="0"/>
              <a:t>Découpages institutionnels</a:t>
            </a:r>
          </a:p>
          <a:p>
            <a:r>
              <a:rPr lang="fr-FR" dirty="0"/>
              <a:t>Découpages épistémologiques</a:t>
            </a:r>
          </a:p>
          <a:p>
            <a:pPr marL="0" indent="0">
              <a:buNone/>
            </a:pPr>
            <a:r>
              <a:rPr lang="fr-FR" sz="2300" dirty="0"/>
              <a:t>Reuter Yves (2014). Didactiques et disciplines : une relation structurelle. </a:t>
            </a:r>
            <a:r>
              <a:rPr lang="fr-FR" sz="2300" i="1" dirty="0"/>
              <a:t>Éducation et didactique</a:t>
            </a:r>
            <a:r>
              <a:rPr lang="fr-FR" sz="2300" dirty="0"/>
              <a:t>, </a:t>
            </a:r>
            <a:r>
              <a:rPr lang="fr-FR" sz="2300" i="1" dirty="0"/>
              <a:t>8/1</a:t>
            </a:r>
            <a:r>
              <a:rPr lang="fr-FR" sz="2300" dirty="0"/>
              <a:t>, 53-64.</a:t>
            </a:r>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58884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endParaRPr lang="fr-FR" sz="2000" dirty="0"/>
          </a:p>
          <a:p>
            <a:pPr marL="0" indent="0">
              <a:buNone/>
            </a:pPr>
            <a:r>
              <a:rPr lang="fr-FR" sz="2300" dirty="0"/>
              <a:t>La science de l’éducation en France</a:t>
            </a:r>
          </a:p>
          <a:p>
            <a:pPr marL="0" indent="0">
              <a:buNone/>
            </a:pPr>
            <a:r>
              <a:rPr lang="fr-FR" sz="2300" dirty="0"/>
              <a:t>– Ferdinand Buisson</a:t>
            </a:r>
          </a:p>
          <a:p>
            <a:pPr marL="0" indent="0">
              <a:buNone/>
            </a:pPr>
            <a:r>
              <a:rPr lang="fr-FR" sz="2300" dirty="0"/>
              <a:t>– Émile Durkheim</a:t>
            </a:r>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300908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endParaRPr lang="fr-FR" sz="2000" dirty="0"/>
          </a:p>
          <a:p>
            <a:pPr marL="0" indent="0">
              <a:buNone/>
            </a:pPr>
            <a:r>
              <a:rPr lang="fr-FR" sz="2300" dirty="0"/>
              <a:t>La science de l’éducation en France</a:t>
            </a:r>
          </a:p>
          <a:p>
            <a:pPr marL="0" indent="0">
              <a:buNone/>
            </a:pPr>
            <a:endParaRPr lang="fr-FR" sz="2300" dirty="0"/>
          </a:p>
          <a:p>
            <a:pPr marL="0" indent="0">
              <a:buNone/>
            </a:pPr>
            <a:r>
              <a:rPr lang="fr-FR" sz="2300" dirty="0"/>
              <a:t>Les sciences de l’éducation à Genève</a:t>
            </a:r>
          </a:p>
          <a:p>
            <a:pPr marL="0" indent="0">
              <a:buNone/>
            </a:pPr>
            <a:r>
              <a:rPr lang="fr-FR" sz="2300" dirty="0"/>
              <a:t>– Édouard Claparède </a:t>
            </a:r>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149839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endParaRPr lang="fr-FR" sz="2000" dirty="0"/>
          </a:p>
          <a:p>
            <a:pPr marL="0" indent="0">
              <a:buNone/>
            </a:pPr>
            <a:r>
              <a:rPr lang="fr-FR" sz="2300" dirty="0"/>
              <a:t>La science de l’éducation en France</a:t>
            </a:r>
          </a:p>
          <a:p>
            <a:pPr marL="0" indent="0">
              <a:buNone/>
            </a:pPr>
            <a:endParaRPr lang="fr-FR" sz="2300" dirty="0"/>
          </a:p>
          <a:p>
            <a:pPr marL="0" indent="0">
              <a:buNone/>
            </a:pPr>
            <a:r>
              <a:rPr lang="fr-FR" sz="2300" dirty="0"/>
              <a:t>Les sciences de l’éducation à Genève</a:t>
            </a:r>
          </a:p>
          <a:p>
            <a:pPr marL="0" indent="0">
              <a:buNone/>
            </a:pPr>
            <a:endParaRPr lang="fr-FR" sz="2300" dirty="0"/>
          </a:p>
          <a:p>
            <a:pPr marL="0" indent="0">
              <a:buNone/>
            </a:pPr>
            <a:r>
              <a:rPr lang="fr-FR" sz="2300" dirty="0"/>
              <a:t>Les sciences didactiques </a:t>
            </a:r>
          </a:p>
          <a:p>
            <a:pPr marL="0" indent="0">
              <a:buNone/>
            </a:pPr>
            <a:r>
              <a:rPr lang="fr-FR" sz="2100" dirty="0"/>
              <a:t>– </a:t>
            </a:r>
            <a:r>
              <a:rPr lang="fr-FR" sz="2100" dirty="0" err="1"/>
              <a:t>Schubauer</a:t>
            </a:r>
            <a:r>
              <a:rPr lang="fr-FR" sz="2100" dirty="0"/>
              <a:t>-Leoni Maria-Luisa (2001). « Les sciences didactiques parmi les sciences de l’éducation : l’étude du projet scientifique de la didactique des mathématiques. Dans R. </a:t>
            </a:r>
            <a:r>
              <a:rPr lang="fr-FR" sz="2100" dirty="0" err="1"/>
              <a:t>Hofstetter</a:t>
            </a:r>
            <a:r>
              <a:rPr lang="fr-FR" sz="2100" dirty="0"/>
              <a:t> &amp; B. </a:t>
            </a:r>
            <a:r>
              <a:rPr lang="fr-FR" sz="2100" dirty="0" err="1"/>
              <a:t>Schneuwly</a:t>
            </a:r>
            <a:r>
              <a:rPr lang="fr-FR" sz="2100" dirty="0"/>
              <a:t> (dir.), </a:t>
            </a:r>
            <a:r>
              <a:rPr lang="fr-FR" sz="2100" i="1" dirty="0"/>
              <a:t>Le Pari des sciences de l'éducation </a:t>
            </a:r>
            <a:r>
              <a:rPr lang="fr-FR" sz="2100" dirty="0"/>
              <a:t>(p. 329-352), Bruxelles : De Boeck. </a:t>
            </a:r>
          </a:p>
          <a:p>
            <a:pPr marL="0" indent="0">
              <a:buNone/>
            </a:pPr>
            <a:r>
              <a:rPr lang="fr-FR" sz="2100" dirty="0"/>
              <a:t>– Chevallard Yves (2006). Émanciper la didactique ? La tension entre allégeance « disciplinaire » et scientificité. Exposé présenté le 8 février 2006 dans le cadre du séminaire de l’axe II (« Didactique et anthropologie des connaissances scolaires ») de l’UMR ADEF. </a:t>
            </a:r>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246518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endParaRPr lang="fr-FR" sz="2000" dirty="0"/>
          </a:p>
          <a:p>
            <a:pPr marL="0" indent="0">
              <a:buNone/>
            </a:pPr>
            <a:r>
              <a:rPr lang="fr-FR" sz="2300" dirty="0"/>
              <a:t>La science de l’éducation en France</a:t>
            </a:r>
          </a:p>
          <a:p>
            <a:pPr marL="0" indent="0">
              <a:buNone/>
            </a:pPr>
            <a:endParaRPr lang="fr-FR" sz="2300" dirty="0"/>
          </a:p>
          <a:p>
            <a:pPr marL="0" indent="0">
              <a:buNone/>
            </a:pPr>
            <a:r>
              <a:rPr lang="fr-FR" sz="2300" dirty="0"/>
              <a:t>Les sciences de l’éducation à Genève</a:t>
            </a:r>
          </a:p>
          <a:p>
            <a:pPr marL="0" indent="0">
              <a:buNone/>
            </a:pPr>
            <a:endParaRPr lang="fr-FR" sz="2300" dirty="0"/>
          </a:p>
          <a:p>
            <a:pPr marL="0" indent="0">
              <a:buNone/>
            </a:pPr>
            <a:r>
              <a:rPr lang="fr-FR" sz="2300" dirty="0"/>
              <a:t>Les sciences didactiques </a:t>
            </a:r>
          </a:p>
          <a:p>
            <a:pPr marL="0" indent="0">
              <a:buNone/>
            </a:pPr>
            <a:endParaRPr lang="fr-FR" sz="2300" dirty="0"/>
          </a:p>
          <a:p>
            <a:pPr marL="0" indent="0">
              <a:buNone/>
            </a:pPr>
            <a:r>
              <a:rPr lang="fr-FR" sz="2300" dirty="0"/>
              <a:t>La didactique comparée</a:t>
            </a:r>
          </a:p>
          <a:p>
            <a:pPr marL="0" indent="0">
              <a:buNone/>
            </a:pPr>
            <a:r>
              <a:rPr lang="fr-FR" sz="2400" dirty="0"/>
              <a:t>– </a:t>
            </a:r>
            <a:r>
              <a:rPr lang="fr-FR" sz="2300" dirty="0"/>
              <a:t>Mercier Alain, </a:t>
            </a:r>
            <a:r>
              <a:rPr lang="fr-FR" sz="2300" dirty="0" err="1"/>
              <a:t>Schubauer</a:t>
            </a:r>
            <a:r>
              <a:rPr lang="fr-FR" sz="2300" dirty="0"/>
              <a:t>-Leoni Maria-Luisa, </a:t>
            </a:r>
            <a:r>
              <a:rPr lang="fr-FR" sz="2300" dirty="0" err="1"/>
              <a:t>Sensevy</a:t>
            </a:r>
            <a:r>
              <a:rPr lang="fr-FR" sz="2300" dirty="0"/>
              <a:t> Gérard (2002). Vers une didactique comparée. </a:t>
            </a:r>
            <a:r>
              <a:rPr lang="fr-FR" sz="2300" i="1" dirty="0"/>
              <a:t>Revue Française de Pédagogie</a:t>
            </a:r>
            <a:r>
              <a:rPr lang="fr-FR" sz="2300" dirty="0"/>
              <a:t>,</a:t>
            </a:r>
            <a:r>
              <a:rPr lang="fr-FR" sz="2300" i="1" dirty="0"/>
              <a:t> 141</a:t>
            </a:r>
            <a:r>
              <a:rPr lang="fr-FR" sz="2300" dirty="0"/>
              <a:t>, 5-16.</a:t>
            </a:r>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41018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r>
              <a:rPr lang="fr-FR" sz="2300" dirty="0" err="1"/>
              <a:t>Biagioli</a:t>
            </a:r>
            <a:r>
              <a:rPr lang="fr-FR" sz="2300" dirty="0"/>
              <a:t> Nicole (2014). Didactique(s) : un singulier-pluriel.</a:t>
            </a:r>
            <a:r>
              <a:rPr lang="fr-FR" sz="2300" i="1" dirty="0"/>
              <a:t> Éducation et didactique</a:t>
            </a:r>
            <a:r>
              <a:rPr lang="fr-FR" sz="2300" dirty="0"/>
              <a:t>, </a:t>
            </a:r>
            <a:r>
              <a:rPr lang="fr-FR" sz="2300" i="1" dirty="0"/>
              <a:t>8/1</a:t>
            </a:r>
            <a:r>
              <a:rPr lang="fr-FR" sz="2300" dirty="0"/>
              <a:t>, 45-52.</a:t>
            </a:r>
          </a:p>
          <a:p>
            <a:pPr marL="0" indent="0">
              <a:buNone/>
            </a:pPr>
            <a:r>
              <a:rPr lang="fr-FR" sz="2300" dirty="0" err="1"/>
              <a:t>Detienne</a:t>
            </a:r>
            <a:r>
              <a:rPr lang="fr-FR" sz="2300" dirty="0"/>
              <a:t> Marcel (2000/2009). </a:t>
            </a:r>
            <a:r>
              <a:rPr lang="fr-FR" sz="2300" i="1" dirty="0"/>
              <a:t>Comparer l’incomparable</a:t>
            </a:r>
            <a:r>
              <a:rPr lang="fr-FR" sz="2300" dirty="0"/>
              <a:t>. Paris : Seuil. </a:t>
            </a:r>
          </a:p>
          <a:p>
            <a:pPr marL="0" indent="0">
              <a:buNone/>
            </a:pPr>
            <a:endParaRPr lang="fr-FR" sz="2300" i="1" dirty="0"/>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40084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r>
              <a:rPr lang="fr-FR" sz="2300" i="1" dirty="0"/>
              <a:t>Le </a:t>
            </a:r>
            <a:r>
              <a:rPr lang="fr-FR" sz="2300" dirty="0"/>
              <a:t>comparatiste […] doit être à la fois singulier et pluriel.</a:t>
            </a:r>
          </a:p>
          <a:p>
            <a:pPr marL="0" indent="0">
              <a:buNone/>
            </a:pPr>
            <a:endParaRPr lang="fr-FR" sz="2300" dirty="0"/>
          </a:p>
          <a:p>
            <a:pPr marL="720000" indent="0">
              <a:buNone/>
            </a:pPr>
            <a:r>
              <a:rPr lang="fr-FR" sz="1600" dirty="0" err="1"/>
              <a:t>Detienne</a:t>
            </a:r>
            <a:r>
              <a:rPr lang="fr-FR" sz="1600" dirty="0"/>
              <a:t> Marcel (2000/2009). </a:t>
            </a:r>
            <a:r>
              <a:rPr lang="fr-FR" sz="1600" i="1" dirty="0"/>
              <a:t>Comparer l’incomparable</a:t>
            </a:r>
            <a:r>
              <a:rPr lang="fr-FR" sz="1600" dirty="0"/>
              <a:t>. Paris : Seuil, p. 44. </a:t>
            </a:r>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292381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8" name="Espace réservé du contenu 7">
            <a:extLst>
              <a:ext uri="{FF2B5EF4-FFF2-40B4-BE49-F238E27FC236}">
                <a16:creationId xmlns:a16="http://schemas.microsoft.com/office/drawing/2014/main" id="{073BAEB7-E91F-4FE3-939A-8CEDEB1D1C51}"/>
              </a:ext>
            </a:extLst>
          </p:cNvPr>
          <p:cNvSpPr>
            <a:spLocks noGrp="1"/>
          </p:cNvSpPr>
          <p:nvPr>
            <p:ph idx="1"/>
          </p:nvPr>
        </p:nvSpPr>
        <p:spPr>
          <a:xfrm>
            <a:off x="323528" y="1782688"/>
            <a:ext cx="8568952" cy="4094584"/>
          </a:xfrm>
        </p:spPr>
        <p:txBody>
          <a:bodyPr/>
          <a:lstStyle/>
          <a:p>
            <a:pPr marL="0" indent="0">
              <a:buNone/>
            </a:pPr>
            <a:r>
              <a:rPr lang="fr-FR" sz="2300" i="1" dirty="0"/>
              <a:t>Inventer</a:t>
            </a:r>
            <a:r>
              <a:rPr lang="fr-FR" sz="2300" dirty="0"/>
              <a:t> n’est pas d’un autre ordre que </a:t>
            </a:r>
            <a:r>
              <a:rPr lang="fr-FR" sz="2300" i="1" dirty="0"/>
              <a:t>se souvenir.</a:t>
            </a:r>
            <a:endParaRPr lang="fr-FR" sz="2300" dirty="0"/>
          </a:p>
          <a:p>
            <a:pPr marL="720000" indent="0">
              <a:buNone/>
            </a:pPr>
            <a:endParaRPr lang="fr-FR" sz="2400" dirty="0"/>
          </a:p>
          <a:p>
            <a:pPr marL="720000" indent="0">
              <a:buNone/>
            </a:pPr>
            <a:r>
              <a:rPr lang="fr-FR" sz="1600" dirty="0"/>
              <a:t>Rancière Jacques (1987). </a:t>
            </a:r>
            <a:r>
              <a:rPr lang="fr-FR" sz="1600" i="1" dirty="0"/>
              <a:t>Le Maitre ignorant</a:t>
            </a:r>
            <a:r>
              <a:rPr lang="fr-FR" sz="1600" dirty="0"/>
              <a:t>.</a:t>
            </a:r>
            <a:r>
              <a:rPr lang="fr-FR" sz="1600" i="1" dirty="0"/>
              <a:t> </a:t>
            </a:r>
            <a:r>
              <a:rPr lang="fr-FR" sz="1600" dirty="0"/>
              <a:t>Paris : Fayard, p. 45.</a:t>
            </a:r>
          </a:p>
          <a:p>
            <a:pPr marL="0" indent="0">
              <a:buNone/>
            </a:pPr>
            <a:r>
              <a:rPr lang="fr-FR" i="1" dirty="0"/>
              <a:t> </a:t>
            </a:r>
            <a:endParaRPr lang="fr-FR" dirty="0"/>
          </a:p>
          <a:p>
            <a:pPr marL="0" indent="0">
              <a:buNone/>
            </a:pPr>
            <a:endParaRPr lang="fr-FR" sz="2000" dirty="0"/>
          </a:p>
        </p:txBody>
      </p:sp>
    </p:spTree>
    <p:extLst>
      <p:ext uri="{BB962C8B-B14F-4D97-AF65-F5344CB8AC3E}">
        <p14:creationId xmlns:p14="http://schemas.microsoft.com/office/powerpoint/2010/main" val="2253298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r>
              <a:rPr lang="fr-FR" sz="2300" i="1" dirty="0"/>
              <a:t>Le </a:t>
            </a:r>
            <a:r>
              <a:rPr lang="fr-FR" sz="2300" dirty="0"/>
              <a:t>comparatiste […] doit être à la fois singulier et pluriel. [</a:t>
            </a:r>
            <a:r>
              <a:rPr lang="fr-FR" sz="2300" i="1" dirty="0"/>
              <a:t>…</a:t>
            </a:r>
            <a:r>
              <a:rPr lang="fr-FR" sz="2300" dirty="0"/>
              <a:t>] De quel comparatiste s’agit-il alors ? De celui qui prend forme à travers le réseau intellectuel tissé entre trois ou quatre historiens-anthropologues ou anthropologues-historiens, convaincu qu’il est pour chacun d’eux aussi important d’être nourri du savoir et des questions des autres que de vouloir analyser en profondeur la civilisation ou la société dont chacun à sa place initiale est « professionnellement » l’interprète.</a:t>
            </a:r>
          </a:p>
          <a:p>
            <a:pPr marL="0" indent="0">
              <a:buNone/>
            </a:pPr>
            <a:endParaRPr lang="fr-FR" sz="2300" dirty="0"/>
          </a:p>
          <a:p>
            <a:pPr marL="720000" indent="0">
              <a:buNone/>
            </a:pPr>
            <a:r>
              <a:rPr lang="fr-FR" sz="1600" dirty="0" err="1"/>
              <a:t>Detienne</a:t>
            </a:r>
            <a:r>
              <a:rPr lang="fr-FR" sz="1600" dirty="0"/>
              <a:t> Marcel (2000/2009). </a:t>
            </a:r>
            <a:r>
              <a:rPr lang="fr-FR" sz="1600" i="1" dirty="0"/>
              <a:t>Comparer l’incomparable</a:t>
            </a:r>
            <a:r>
              <a:rPr lang="fr-FR" sz="1600" dirty="0"/>
              <a:t>. Paris : Seuil, p. 44 sq.. </a:t>
            </a:r>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2692625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55AA-0032-4720-A9DE-84054A38763F}"/>
              </a:ext>
            </a:extLst>
          </p:cNvPr>
          <p:cNvSpPr>
            <a:spLocks noGrp="1"/>
          </p:cNvSpPr>
          <p:nvPr>
            <p:ph idx="1"/>
          </p:nvPr>
        </p:nvSpPr>
        <p:spPr>
          <a:xfrm>
            <a:off x="457200" y="548680"/>
            <a:ext cx="8229600" cy="5688632"/>
          </a:xfrm>
        </p:spPr>
        <p:txBody>
          <a:bodyPr/>
          <a:lstStyle/>
          <a:p>
            <a:pPr marL="0" indent="0">
              <a:buNone/>
            </a:pPr>
            <a:r>
              <a:rPr lang="fr-FR" sz="2300" spc="-50" dirty="0" err="1"/>
              <a:t>Hofstetter</a:t>
            </a:r>
            <a:r>
              <a:rPr lang="fr-FR" sz="2300" spc="-50" dirty="0"/>
              <a:t> Rita, </a:t>
            </a:r>
            <a:r>
              <a:rPr lang="fr-FR" sz="2300" spc="-50" dirty="0" err="1"/>
              <a:t>Schneuwly</a:t>
            </a:r>
            <a:r>
              <a:rPr lang="fr-FR" sz="2300" spc="-50" dirty="0"/>
              <a:t> Bernard (1998/2001). Sciences de l’éducation entre champs disciplinaires et champs professionnels. Dans R. </a:t>
            </a:r>
            <a:r>
              <a:rPr lang="fr-FR" sz="2300" spc="-50" dirty="0" err="1"/>
              <a:t>Hofstetter</a:t>
            </a:r>
            <a:r>
              <a:rPr lang="fr-FR" sz="2300" spc="-50" dirty="0"/>
              <a:t> &amp; B. </a:t>
            </a:r>
            <a:r>
              <a:rPr lang="fr-FR" sz="2300" spc="-50" dirty="0" err="1"/>
              <a:t>Schneuwly</a:t>
            </a:r>
            <a:r>
              <a:rPr lang="fr-FR" sz="2300" spc="-50" dirty="0"/>
              <a:t> (dir.)</a:t>
            </a:r>
            <a:r>
              <a:rPr lang="fr-FR" sz="2300" i="1" spc="-50" dirty="0"/>
              <a:t> Le pari des sciences de l’éducation</a:t>
            </a:r>
            <a:r>
              <a:rPr lang="fr-FR" sz="2300" spc="-50" dirty="0"/>
              <a:t>, Bruxelles, De Boeck, p. 7-25.</a:t>
            </a:r>
          </a:p>
          <a:p>
            <a:pPr marL="0" indent="0">
              <a:buNone/>
            </a:pPr>
            <a:endParaRPr lang="fr-FR" sz="2300" dirty="0"/>
          </a:p>
          <a:p>
            <a:pPr marL="0" indent="0">
              <a:buNone/>
            </a:pPr>
            <a:r>
              <a:rPr lang="fr-FR" sz="2300" dirty="0" err="1"/>
              <a:t>Charaudeau</a:t>
            </a:r>
            <a:r>
              <a:rPr lang="fr-FR" sz="2300" dirty="0"/>
              <a:t> Patrick (2010). Pour une interdisciplinarité « focalisée » dans les sciences humaines et sociales. </a:t>
            </a:r>
            <a:r>
              <a:rPr lang="fr-FR" sz="2300" i="1" dirty="0"/>
              <a:t>Questions de communications</a:t>
            </a:r>
            <a:r>
              <a:rPr lang="fr-FR" sz="2300" dirty="0"/>
              <a:t>, </a:t>
            </a:r>
            <a:r>
              <a:rPr lang="fr-FR" sz="2300" i="1" dirty="0"/>
              <a:t>10</a:t>
            </a:r>
            <a:r>
              <a:rPr lang="fr-FR" sz="2300" dirty="0"/>
              <a:t>, 195-222.</a:t>
            </a:r>
          </a:p>
          <a:p>
            <a:pPr marL="0" indent="0">
              <a:buNone/>
            </a:pPr>
            <a:endParaRPr lang="fr-FR" sz="2300" dirty="0"/>
          </a:p>
          <a:p>
            <a:pPr marL="0" indent="0">
              <a:buNone/>
            </a:pPr>
            <a:r>
              <a:rPr lang="fr-FR" sz="2300" dirty="0"/>
              <a:t>Maingueneau Dominique (2010). Analyse du discours et champ disciplinaire. </a:t>
            </a:r>
            <a:r>
              <a:rPr lang="fr-FR" sz="2300" i="1" dirty="0"/>
              <a:t>Questions de communication</a:t>
            </a:r>
            <a:r>
              <a:rPr lang="fr-FR" sz="2300" dirty="0"/>
              <a:t>, </a:t>
            </a:r>
            <a:r>
              <a:rPr lang="fr-FR" sz="2300" i="1" dirty="0"/>
              <a:t>18</a:t>
            </a:r>
            <a:r>
              <a:rPr lang="fr-FR" sz="2300" dirty="0"/>
              <a:t>, 185-196.</a:t>
            </a:r>
          </a:p>
          <a:p>
            <a:pPr marL="0" indent="0">
              <a:buNone/>
            </a:pPr>
            <a:endParaRPr lang="fr-FR" sz="2000" dirty="0"/>
          </a:p>
        </p:txBody>
      </p:sp>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Tree>
    <p:extLst>
      <p:ext uri="{BB962C8B-B14F-4D97-AF65-F5344CB8AC3E}">
        <p14:creationId xmlns:p14="http://schemas.microsoft.com/office/powerpoint/2010/main" val="4220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F7C047-B660-47F4-A641-584C62F77E52}"/>
              </a:ext>
            </a:extLst>
          </p:cNvPr>
          <p:cNvSpPr>
            <a:spLocks noGrp="1"/>
          </p:cNvSpPr>
          <p:nvPr>
            <p:ph type="ctrTitle"/>
          </p:nvPr>
        </p:nvSpPr>
        <p:spPr>
          <a:xfrm>
            <a:off x="2771800" y="2060848"/>
            <a:ext cx="6219800" cy="2209800"/>
          </a:xfrm>
        </p:spPr>
        <p:txBody>
          <a:bodyPr/>
          <a:lstStyle/>
          <a:p>
            <a:r>
              <a:rPr lang="fr-FR" dirty="0"/>
              <a:t>L’invention d’une discipline : la didactique</a:t>
            </a:r>
            <a:r>
              <a:rPr lang="fr-FR" sz="4000" dirty="0"/>
              <a:t/>
            </a:r>
            <a:br>
              <a:rPr lang="fr-FR" sz="4000" dirty="0"/>
            </a:br>
            <a:endParaRPr lang="fr-FR" sz="4000" dirty="0"/>
          </a:p>
        </p:txBody>
      </p:sp>
      <p:sp>
        <p:nvSpPr>
          <p:cNvPr id="5" name="Rectangle 5">
            <a:extLst>
              <a:ext uri="{FF2B5EF4-FFF2-40B4-BE49-F238E27FC236}">
                <a16:creationId xmlns:a16="http://schemas.microsoft.com/office/drawing/2014/main" id="{23A42DE3-BB15-4F60-810C-2DCC97758CE1}"/>
              </a:ext>
            </a:extLst>
          </p:cNvPr>
          <p:cNvSpPr txBox="1">
            <a:spLocks noGrp="1" noChangeArrowheads="1"/>
          </p:cNvSpPr>
          <p:nvPr>
            <p:ph type="subTitle" idx="1"/>
          </p:nvPr>
        </p:nvSpPr>
        <p:spPr bwMode="auto">
          <a:xfrm>
            <a:off x="0" y="4653136"/>
            <a:ext cx="91440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itchFamily="2" charset="2"/>
              <a:buNone/>
              <a:defRPr sz="3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ctr" eaLnBrk="1" hangingPunct="1">
              <a:lnSpc>
                <a:spcPct val="80000"/>
              </a:lnSpc>
              <a:spcBef>
                <a:spcPts val="1200"/>
              </a:spcBef>
            </a:pPr>
            <a:r>
              <a:rPr lang="fr-FR" altLang="fr-FR" sz="1800" kern="0" dirty="0"/>
              <a:t>Bertrand Daunay</a:t>
            </a:r>
          </a:p>
          <a:p>
            <a:pPr algn="ctr" eaLnBrk="1" hangingPunct="1">
              <a:lnSpc>
                <a:spcPct val="80000"/>
              </a:lnSpc>
              <a:spcBef>
                <a:spcPts val="1200"/>
              </a:spcBef>
            </a:pPr>
            <a:r>
              <a:rPr lang="fr-FR" altLang="fr-FR" sz="1800" kern="0" dirty="0"/>
              <a:t>Université de Lille – </a:t>
            </a:r>
            <a:r>
              <a:rPr lang="fr-FR" altLang="fr-FR" sz="1800" kern="0" dirty="0" err="1"/>
              <a:t>Théodile</a:t>
            </a:r>
            <a:r>
              <a:rPr lang="fr-FR" altLang="fr-FR" sz="1800" kern="0" dirty="0"/>
              <a:t>-CIREL</a:t>
            </a:r>
          </a:p>
          <a:p>
            <a:pPr algn="ctr" eaLnBrk="1" hangingPunct="1">
              <a:lnSpc>
                <a:spcPct val="80000"/>
              </a:lnSpc>
              <a:spcBef>
                <a:spcPts val="1200"/>
              </a:spcBef>
            </a:pPr>
            <a:endParaRPr lang="fr-FR" altLang="fr-FR" sz="1800" kern="0" dirty="0"/>
          </a:p>
          <a:p>
            <a:pPr algn="ctr" eaLnBrk="1" hangingPunct="1">
              <a:lnSpc>
                <a:spcPct val="80000"/>
              </a:lnSpc>
              <a:spcBef>
                <a:spcPts val="1200"/>
              </a:spcBef>
            </a:pPr>
            <a:r>
              <a:rPr lang="fr-FR" altLang="fr-FR" sz="1800" kern="0" dirty="0"/>
              <a:t>Fribourg – 26 octobre 2018</a:t>
            </a:r>
          </a:p>
          <a:p>
            <a:pPr algn="ctr" eaLnBrk="1" hangingPunct="1">
              <a:lnSpc>
                <a:spcPct val="80000"/>
              </a:lnSpc>
              <a:spcBef>
                <a:spcPts val="1200"/>
              </a:spcBef>
            </a:pPr>
            <a:r>
              <a:rPr lang="fr-FR" sz="1800" dirty="0" err="1"/>
              <a:t>Doctoriales</a:t>
            </a:r>
            <a:r>
              <a:rPr lang="fr-FR" sz="1800" dirty="0"/>
              <a:t> du 2Cr2D – Centre de compétences romand de didactique disciplinaire </a:t>
            </a:r>
            <a:endParaRPr lang="fr-FR" altLang="fr-FR" sz="1800" dirty="0"/>
          </a:p>
        </p:txBody>
      </p:sp>
    </p:spTree>
    <p:extLst>
      <p:ext uri="{BB962C8B-B14F-4D97-AF65-F5344CB8AC3E}">
        <p14:creationId xmlns:p14="http://schemas.microsoft.com/office/powerpoint/2010/main" val="144339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8" name="Espace réservé du contenu 7">
            <a:extLst>
              <a:ext uri="{FF2B5EF4-FFF2-40B4-BE49-F238E27FC236}">
                <a16:creationId xmlns:a16="http://schemas.microsoft.com/office/drawing/2014/main" id="{073BAEB7-E91F-4FE3-939A-8CEDEB1D1C51}"/>
              </a:ext>
            </a:extLst>
          </p:cNvPr>
          <p:cNvSpPr>
            <a:spLocks noGrp="1"/>
          </p:cNvSpPr>
          <p:nvPr>
            <p:ph idx="1"/>
          </p:nvPr>
        </p:nvSpPr>
        <p:spPr>
          <a:xfrm>
            <a:off x="323528" y="1782688"/>
            <a:ext cx="8568952" cy="4094584"/>
          </a:xfrm>
        </p:spPr>
        <p:txBody>
          <a:bodyPr/>
          <a:lstStyle/>
          <a:p>
            <a:pPr marL="0" indent="0">
              <a:buNone/>
            </a:pPr>
            <a:r>
              <a:rPr lang="fr-FR" dirty="0"/>
              <a:t>1. Une tentative de formalisation de la didactique.</a:t>
            </a:r>
          </a:p>
          <a:p>
            <a:pPr marL="0" indent="0">
              <a:buNone/>
            </a:pPr>
            <a:endParaRPr lang="fr-FR" dirty="0"/>
          </a:p>
          <a:p>
            <a:pPr marL="0" indent="0">
              <a:buNone/>
            </a:pPr>
            <a:r>
              <a:rPr lang="fr-FR" dirty="0"/>
              <a:t>2. Quelques débats autour d’une discipline </a:t>
            </a:r>
            <a:r>
              <a:rPr lang="fr-FR" i="1" dirty="0"/>
              <a:t>singulière, plurielle ou transversale</a:t>
            </a:r>
            <a:r>
              <a:rPr lang="fr-FR" dirty="0"/>
              <a:t>.</a:t>
            </a:r>
            <a:r>
              <a:rPr lang="fr-FR" i="1" dirty="0"/>
              <a:t> </a:t>
            </a:r>
            <a:endParaRPr lang="fr-FR" dirty="0"/>
          </a:p>
          <a:p>
            <a:pPr marL="0" indent="0">
              <a:buNone/>
            </a:pPr>
            <a:endParaRPr lang="fr-FR" sz="2000" dirty="0"/>
          </a:p>
        </p:txBody>
      </p:sp>
    </p:spTree>
    <p:extLst>
      <p:ext uri="{BB962C8B-B14F-4D97-AF65-F5344CB8AC3E}">
        <p14:creationId xmlns:p14="http://schemas.microsoft.com/office/powerpoint/2010/main" val="33936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8">
                                            <p:txEl>
                                              <p:pRg st="2" end="2"/>
                                            </p:txEl>
                                          </p:spTgt>
                                        </p:tgtEl>
                                      </p:cBhvr>
                                    </p:animEffect>
                                    <p:anim calcmode="lin" valueType="num">
                                      <p:cBhvr>
                                        <p:cTn id="7" dur="1000"/>
                                        <p:tgtEl>
                                          <p:spTgt spid="8">
                                            <p:txEl>
                                              <p:pRg st="2" end="2"/>
                                            </p:txEl>
                                          </p:spTgt>
                                        </p:tgtEl>
                                        <p:attrNameLst>
                                          <p:attrName>ppt_x</p:attrName>
                                        </p:attrNameLst>
                                      </p:cBhvr>
                                      <p:tavLst>
                                        <p:tav tm="0">
                                          <p:val>
                                            <p:strVal val="ppt_x"/>
                                          </p:val>
                                        </p:tav>
                                        <p:tav tm="100000">
                                          <p:val>
                                            <p:strVal val="ppt_x"/>
                                          </p:val>
                                        </p:tav>
                                      </p:tavLst>
                                    </p:anim>
                                    <p:anim calcmode="lin" valueType="num">
                                      <p:cBhvr>
                                        <p:cTn id="8" dur="1000"/>
                                        <p:tgtEl>
                                          <p:spTgt spid="8">
                                            <p:txEl>
                                              <p:pRg st="2" end="2"/>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8">
                                            <p:txEl>
                                              <p:pRg st="2" end="2"/>
                                            </p:txEl>
                                          </p:spTgt>
                                        </p:tgtEl>
                                        <p:attrNameLst>
                                          <p:attrName>style.visibility</p:attrName>
                                        </p:attrNameLst>
                                      </p:cBhvr>
                                      <p:to>
                                        <p:strVal val="hidden"/>
                                      </p:to>
                                    </p:set>
                                  </p:childTnLst>
                                </p:cTn>
                              </p:par>
                              <p:par>
                                <p:cTn id="10" presetID="15" presetClass="emph" presetSubtype="0" nodeType="withEffect">
                                  <p:stCondLst>
                                    <p:cond delay="0"/>
                                  </p:stCondLst>
                                  <p:iterate type="lt">
                                    <p:tmAbs val="25"/>
                                  </p:iterate>
                                  <p:childTnLst>
                                    <p:set>
                                      <p:cBhvr override="childStyle">
                                        <p:cTn id="11" dur="indefinite"/>
                                        <p:tgtEl>
                                          <p:spTgt spid="8">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8" name="Espace réservé du contenu 7">
            <a:extLst>
              <a:ext uri="{FF2B5EF4-FFF2-40B4-BE49-F238E27FC236}">
                <a16:creationId xmlns:a16="http://schemas.microsoft.com/office/drawing/2014/main" id="{073BAEB7-E91F-4FE3-939A-8CEDEB1D1C51}"/>
              </a:ext>
            </a:extLst>
          </p:cNvPr>
          <p:cNvSpPr>
            <a:spLocks noGrp="1"/>
          </p:cNvSpPr>
          <p:nvPr>
            <p:ph idx="1"/>
          </p:nvPr>
        </p:nvSpPr>
        <p:spPr>
          <a:xfrm>
            <a:off x="251520" y="476672"/>
            <a:ext cx="8568952" cy="4094584"/>
          </a:xfrm>
        </p:spPr>
        <p:txBody>
          <a:bodyPr/>
          <a:lstStyle/>
          <a:p>
            <a:pPr marL="0" indent="0" algn="just">
              <a:spcBef>
                <a:spcPts val="1500"/>
              </a:spcBef>
              <a:buNone/>
            </a:pPr>
            <a:r>
              <a:rPr lang="fr-FR" sz="2800" dirty="0"/>
              <a:t>Halté Jean-François (1992). </a:t>
            </a:r>
            <a:r>
              <a:rPr lang="fr-FR" sz="2800" i="1" dirty="0"/>
              <a:t>La didactique du français,</a:t>
            </a:r>
            <a:r>
              <a:rPr lang="fr-FR" sz="2800" dirty="0"/>
              <a:t> Paris, Presses universitaires de France, collection « Que sais-je ? ».</a:t>
            </a:r>
          </a:p>
          <a:p>
            <a:pPr marL="0" indent="0" algn="just">
              <a:spcBef>
                <a:spcPts val="1500"/>
              </a:spcBef>
              <a:buNone/>
            </a:pPr>
            <a:endParaRPr lang="fr-FR" sz="2800" dirty="0"/>
          </a:p>
          <a:p>
            <a:pPr marL="0" indent="0" algn="just">
              <a:spcBef>
                <a:spcPts val="1500"/>
              </a:spcBef>
              <a:buNone/>
            </a:pPr>
            <a:r>
              <a:rPr lang="fr-FR" sz="2800" dirty="0" err="1"/>
              <a:t>Brassart</a:t>
            </a:r>
            <a:r>
              <a:rPr lang="fr-FR" sz="2800" dirty="0"/>
              <a:t> Dominique Guy, Reuter Yves (1992). Former des </a:t>
            </a:r>
            <a:r>
              <a:rPr lang="fr-FR" sz="2800" dirty="0" err="1"/>
              <a:t>maîtres</a:t>
            </a:r>
            <a:r>
              <a:rPr lang="fr-FR" sz="2800" dirty="0"/>
              <a:t> en français : éléments pour une didactique de la didactique du français, </a:t>
            </a:r>
            <a:r>
              <a:rPr lang="fr-FR" sz="2800" i="1" dirty="0"/>
              <a:t>Études de linguistique appliquée</a:t>
            </a:r>
            <a:r>
              <a:rPr lang="fr-FR" sz="2800" dirty="0"/>
              <a:t>, n° 87, p. 11-24.</a:t>
            </a:r>
          </a:p>
          <a:p>
            <a:pPr marL="0" indent="0" algn="just">
              <a:spcBef>
                <a:spcPts val="1500"/>
              </a:spcBef>
              <a:buNone/>
            </a:pPr>
            <a:endParaRPr lang="fr-FR" dirty="0"/>
          </a:p>
          <a:p>
            <a:pPr marL="0" indent="0" algn="just">
              <a:spcBef>
                <a:spcPts val="1500"/>
              </a:spcBef>
              <a:buNone/>
            </a:pPr>
            <a:endParaRPr lang="fr-FR" sz="1600" dirty="0"/>
          </a:p>
          <a:p>
            <a:pPr marL="0" indent="0">
              <a:buNone/>
            </a:pPr>
            <a:endParaRPr lang="fr-FR" sz="2000" dirty="0"/>
          </a:p>
        </p:txBody>
      </p:sp>
    </p:spTree>
    <p:extLst>
      <p:ext uri="{BB962C8B-B14F-4D97-AF65-F5344CB8AC3E}">
        <p14:creationId xmlns:p14="http://schemas.microsoft.com/office/powerpoint/2010/main" val="197847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sp>
        <p:nvSpPr>
          <p:cNvPr id="8" name="Espace réservé du contenu 7">
            <a:extLst>
              <a:ext uri="{FF2B5EF4-FFF2-40B4-BE49-F238E27FC236}">
                <a16:creationId xmlns:a16="http://schemas.microsoft.com/office/drawing/2014/main" id="{073BAEB7-E91F-4FE3-939A-8CEDEB1D1C51}"/>
              </a:ext>
            </a:extLst>
          </p:cNvPr>
          <p:cNvSpPr>
            <a:spLocks noGrp="1"/>
          </p:cNvSpPr>
          <p:nvPr>
            <p:ph idx="1"/>
          </p:nvPr>
        </p:nvSpPr>
        <p:spPr>
          <a:xfrm>
            <a:off x="251520" y="476672"/>
            <a:ext cx="8568952" cy="4094584"/>
          </a:xfrm>
        </p:spPr>
        <p:txBody>
          <a:bodyPr/>
          <a:lstStyle/>
          <a:p>
            <a:pPr marL="0" indent="0" algn="just">
              <a:buNone/>
            </a:pPr>
            <a:r>
              <a:rPr lang="fr-FR" sz="1800" dirty="0"/>
              <a:t>En allant de l’acception la plus restreinte à la plus large : la didactique se définit par :</a:t>
            </a:r>
          </a:p>
          <a:p>
            <a:pPr marL="0" indent="0" algn="just">
              <a:buNone/>
            </a:pPr>
            <a:r>
              <a:rPr lang="fr-FR" sz="1800" dirty="0"/>
              <a:t>a) Une réflexion sur les </a:t>
            </a:r>
            <a:r>
              <a:rPr lang="fr-FR" sz="1800" i="1" dirty="0"/>
              <a:t>objets d’enseignement</a:t>
            </a:r>
            <a:r>
              <a:rPr lang="fr-FR" sz="1800" dirty="0"/>
              <a:t>. Elle s’intéresse à leur nature cognitive : savoir ou savoir-faire... ; à leur statut épistémologique : savoir savant ou savoir social... ; à la méthodologie de leur construction : transposition ou élaboration de savoirs… ; à leur organisation en </a:t>
            </a:r>
            <a:r>
              <a:rPr lang="fr-FR" sz="1800" i="1" dirty="0"/>
              <a:t>curricula</a:t>
            </a:r>
            <a:r>
              <a:rPr lang="fr-FR" sz="1800" dirty="0"/>
              <a:t> ; à leur histoire institutionnelle... La dominante de cette tendance est </a:t>
            </a:r>
            <a:r>
              <a:rPr lang="fr-FR" sz="1800" i="1" dirty="0"/>
              <a:t>épistémologique</a:t>
            </a:r>
            <a:r>
              <a:rPr lang="fr-FR" sz="1800" dirty="0"/>
              <a:t> ;</a:t>
            </a:r>
          </a:p>
          <a:p>
            <a:pPr marL="0" indent="0" algn="just">
              <a:buNone/>
            </a:pPr>
            <a:r>
              <a:rPr lang="fr-FR" sz="1800" dirty="0"/>
              <a:t>b) Des recherches sur les </a:t>
            </a:r>
            <a:r>
              <a:rPr lang="fr-FR" sz="1800" i="1" dirty="0"/>
              <a:t>conditions d’appropriation</a:t>
            </a:r>
            <a:r>
              <a:rPr lang="fr-FR" sz="1800" dirty="0"/>
              <a:t> des savoirs. Elle s’interroge alors moins sur les concepts et les notions en eux-mêmes, que sur leur construction dans l’apprentissage, les prérequis qu’ils supposent, les représentations ordinaires qu’en ont les apprenants, les différentes sortes d’obstacles à l’apprentissage qu’ils peuvent susciter... La dominante est </a:t>
            </a:r>
            <a:r>
              <a:rPr lang="fr-FR" sz="1800" i="1" dirty="0"/>
              <a:t>psychologique</a:t>
            </a:r>
            <a:r>
              <a:rPr lang="fr-FR" sz="1800" dirty="0"/>
              <a:t> ;</a:t>
            </a:r>
          </a:p>
          <a:p>
            <a:pPr marL="0" indent="0" algn="just">
              <a:buNone/>
            </a:pPr>
            <a:r>
              <a:rPr lang="fr-FR" sz="1800" dirty="0"/>
              <a:t>c) Des recherches sur l’</a:t>
            </a:r>
            <a:r>
              <a:rPr lang="fr-FR" sz="1800" i="1" dirty="0"/>
              <a:t>intervention</a:t>
            </a:r>
            <a:r>
              <a:rPr lang="fr-FR" sz="1800" dirty="0"/>
              <a:t> didactique. Systémique, la didactique articule les points précédents aux tâches de l’enseignant, à l’organisation des situations d’enseignement, à la construction de cycles ou de séquences didactiques, à l’adaptation au type de public, bref, à l’approche de la classe et de son fonctionnement propre. La dominante est </a:t>
            </a:r>
            <a:r>
              <a:rPr lang="fr-FR" sz="1800" i="1" dirty="0"/>
              <a:t>praxéologique</a:t>
            </a:r>
            <a:r>
              <a:rPr lang="fr-FR" sz="1800" dirty="0"/>
              <a:t>.</a:t>
            </a:r>
          </a:p>
          <a:p>
            <a:pPr marL="0" indent="0" algn="r">
              <a:spcBef>
                <a:spcPts val="1500"/>
              </a:spcBef>
              <a:buNone/>
            </a:pPr>
            <a:r>
              <a:rPr lang="fr-FR" sz="1600" dirty="0"/>
              <a:t>Halté Jean-François (1992) </a:t>
            </a:r>
            <a:r>
              <a:rPr lang="fr-FR" sz="1600" i="1" dirty="0"/>
              <a:t>La didactique du français</a:t>
            </a:r>
            <a:r>
              <a:rPr lang="fr-FR" sz="1600" dirty="0"/>
              <a:t>, Paris, PUF, p. 16.</a:t>
            </a:r>
          </a:p>
          <a:p>
            <a:pPr marL="0" indent="0">
              <a:buNone/>
            </a:pPr>
            <a:endParaRPr lang="fr-FR" sz="2000" dirty="0"/>
          </a:p>
        </p:txBody>
      </p:sp>
    </p:spTree>
    <p:extLst>
      <p:ext uri="{BB962C8B-B14F-4D97-AF65-F5344CB8AC3E}">
        <p14:creationId xmlns:p14="http://schemas.microsoft.com/office/powerpoint/2010/main" val="91628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905A6D-8DFF-4103-83D5-24688C48D24C}"/>
              </a:ext>
            </a:extLst>
          </p:cNvPr>
          <p:cNvSpPr>
            <a:spLocks noGrp="1"/>
          </p:cNvSpPr>
          <p:nvPr>
            <p:ph type="ftr" sz="quarter" idx="10"/>
          </p:nvPr>
        </p:nvSpPr>
        <p:spPr>
          <a:xfrm>
            <a:off x="251520" y="6394715"/>
            <a:ext cx="8435280" cy="457200"/>
          </a:xfrm>
        </p:spPr>
        <p:txBody>
          <a:bodyPr/>
          <a:lstStyle/>
          <a:p>
            <a:pPr>
              <a:defRPr/>
            </a:pPr>
            <a:r>
              <a:rPr lang="fr-FR" altLang="fr-FR" dirty="0"/>
              <a:t>Bertrand Daunay. L’invention d’une discipline : la didactique  </a:t>
            </a:r>
          </a:p>
          <a:p>
            <a:pPr>
              <a:defRPr/>
            </a:pPr>
            <a:r>
              <a:rPr lang="fr-FR" altLang="fr-FR" dirty="0" err="1"/>
              <a:t>Doctoriales</a:t>
            </a:r>
            <a:r>
              <a:rPr lang="fr-FR" altLang="fr-FR" dirty="0"/>
              <a:t> du Centre de compétences romand de didactique disciplinaire – 26 octobre 2018</a:t>
            </a:r>
          </a:p>
        </p:txBody>
      </p:sp>
      <p:graphicFrame>
        <p:nvGraphicFramePr>
          <p:cNvPr id="5" name="Espace réservé du contenu 4">
            <a:extLst>
              <a:ext uri="{FF2B5EF4-FFF2-40B4-BE49-F238E27FC236}">
                <a16:creationId xmlns:a16="http://schemas.microsoft.com/office/drawing/2014/main" id="{A09C2C4E-1557-4D83-B15F-C3A5D76E5A84}"/>
              </a:ext>
            </a:extLst>
          </p:cNvPr>
          <p:cNvGraphicFramePr>
            <a:graphicFrameLocks noGrp="1"/>
          </p:cNvGraphicFramePr>
          <p:nvPr>
            <p:ph idx="1"/>
            <p:extLst>
              <p:ext uri="{D42A27DB-BD31-4B8C-83A1-F6EECF244321}">
                <p14:modId xmlns:p14="http://schemas.microsoft.com/office/powerpoint/2010/main" val="1171577637"/>
              </p:ext>
            </p:extLst>
          </p:nvPr>
        </p:nvGraphicFramePr>
        <p:xfrm>
          <a:off x="611560" y="1307108"/>
          <a:ext cx="7776863" cy="3562051"/>
        </p:xfrm>
        <a:graphic>
          <a:graphicData uri="http://schemas.openxmlformats.org/drawingml/2006/table">
            <a:tbl>
              <a:tblPr firstRow="1" firstCol="1" lastRow="1" lastCol="1" bandRow="1" bandCol="1"/>
              <a:tblGrid>
                <a:gridCol w="2428798">
                  <a:extLst>
                    <a:ext uri="{9D8B030D-6E8A-4147-A177-3AD203B41FA5}">
                      <a16:colId xmlns:a16="http://schemas.microsoft.com/office/drawing/2014/main" val="2566080741"/>
                    </a:ext>
                  </a:extLst>
                </a:gridCol>
                <a:gridCol w="221152">
                  <a:extLst>
                    <a:ext uri="{9D8B030D-6E8A-4147-A177-3AD203B41FA5}">
                      <a16:colId xmlns:a16="http://schemas.microsoft.com/office/drawing/2014/main" val="568166877"/>
                    </a:ext>
                  </a:extLst>
                </a:gridCol>
                <a:gridCol w="2476963">
                  <a:extLst>
                    <a:ext uri="{9D8B030D-6E8A-4147-A177-3AD203B41FA5}">
                      <a16:colId xmlns:a16="http://schemas.microsoft.com/office/drawing/2014/main" val="2045601316"/>
                    </a:ext>
                  </a:extLst>
                </a:gridCol>
                <a:gridCol w="221152">
                  <a:extLst>
                    <a:ext uri="{9D8B030D-6E8A-4147-A177-3AD203B41FA5}">
                      <a16:colId xmlns:a16="http://schemas.microsoft.com/office/drawing/2014/main" val="3161601936"/>
                    </a:ext>
                  </a:extLst>
                </a:gridCol>
                <a:gridCol w="2428798">
                  <a:extLst>
                    <a:ext uri="{9D8B030D-6E8A-4147-A177-3AD203B41FA5}">
                      <a16:colId xmlns:a16="http://schemas.microsoft.com/office/drawing/2014/main" val="170622028"/>
                    </a:ext>
                  </a:extLst>
                </a:gridCol>
              </a:tblGrid>
              <a:tr h="1583134">
                <a:tc>
                  <a:txBody>
                    <a:bodyPr/>
                    <a:lstStyle/>
                    <a:p>
                      <a:pPr indent="180340"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indent="180340" algn="ctr" fontAlgn="base" hangingPunct="0">
                        <a:spcAft>
                          <a:spcPts val="0"/>
                        </a:spcAft>
                      </a:pPr>
                      <a:r>
                        <a:rPr lang="fr-FR" sz="1500" dirty="0">
                          <a:effectLst/>
                          <a:latin typeface="Arial" panose="020B0604020202020204" pitchFamily="34" charset="0"/>
                          <a:ea typeface="Times New Roman" panose="02020603050405020304" pitchFamily="18" charset="0"/>
                        </a:rPr>
                        <a:t>Théories de référence </a:t>
                      </a:r>
                      <a:br>
                        <a:rPr lang="fr-FR" sz="1500" dirty="0">
                          <a:effectLst/>
                          <a:latin typeface="Arial" panose="020B0604020202020204" pitchFamily="34" charset="0"/>
                          <a:ea typeface="Times New Roman" panose="02020603050405020304" pitchFamily="18" charset="0"/>
                        </a:rPr>
                      </a:br>
                      <a:r>
                        <a:rPr lang="fr-FR" sz="1500" dirty="0">
                          <a:effectLst/>
                          <a:latin typeface="Arial" panose="020B0604020202020204" pitchFamily="34" charset="0"/>
                          <a:ea typeface="Times New Roman" panose="02020603050405020304" pitchFamily="18" charset="0"/>
                        </a:rPr>
                        <a:t>du français</a:t>
                      </a:r>
                      <a:endParaRPr lang="fr-FR" sz="1500" dirty="0">
                        <a:effectLst/>
                        <a:latin typeface="Times New Roman" panose="02020603050405020304" pitchFamily="18" charset="0"/>
                        <a:ea typeface="Times New Roman" panose="02020603050405020304" pitchFamily="18" charset="0"/>
                      </a:endParaRPr>
                    </a:p>
                    <a:p>
                      <a:pPr indent="180340"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0340" algn="ctr" fontAlgn="base" hangingPunct="0">
                        <a:spcAft>
                          <a:spcPts val="0"/>
                        </a:spcAft>
                      </a:pPr>
                      <a:r>
                        <a:rPr lang="fr-FR" sz="1500" dirty="0">
                          <a:effectLst/>
                          <a:latin typeface="Arial" panose="020B060402020202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p>
                      <a:pPr indent="180340" algn="ctr" fontAlgn="base" hangingPunct="0">
                        <a:spcAft>
                          <a:spcPts val="0"/>
                        </a:spcAft>
                      </a:pPr>
                      <a:r>
                        <a:rPr lang="fr-FR" sz="1500" dirty="0">
                          <a:effectLst/>
                          <a:latin typeface="Arial" panose="020B0604020202020204" pitchFamily="34" charset="0"/>
                          <a:ea typeface="Times New Roman" panose="02020603050405020304" pitchFamily="18" charset="0"/>
                        </a:rPr>
                        <a:t>Théorie(s) didactique(s)</a:t>
                      </a:r>
                      <a:br>
                        <a:rPr lang="fr-FR" sz="1500" dirty="0">
                          <a:effectLst/>
                          <a:latin typeface="Arial" panose="020B0604020202020204" pitchFamily="34" charset="0"/>
                          <a:ea typeface="Times New Roman" panose="02020603050405020304" pitchFamily="18" charset="0"/>
                        </a:rPr>
                      </a:br>
                      <a:r>
                        <a:rPr lang="fr-FR" sz="1500" dirty="0">
                          <a:effectLst/>
                          <a:latin typeface="Arial" panose="020B0604020202020204" pitchFamily="34" charset="0"/>
                          <a:ea typeface="Times New Roman" panose="02020603050405020304" pitchFamily="18" charset="0"/>
                        </a:rPr>
                        <a:t>du français</a:t>
                      </a:r>
                      <a:endParaRPr lang="fr-FR"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fontAlgn="base" hangingPunct="0">
                        <a:spcAft>
                          <a:spcPts val="0"/>
                        </a:spcAft>
                      </a:pPr>
                      <a:r>
                        <a:rPr lang="fr-FR" sz="1500">
                          <a:effectLst/>
                          <a:latin typeface="Arial" panose="020B0604020202020204" pitchFamily="34" charset="0"/>
                          <a:ea typeface="Times New Roman" panose="02020603050405020304" pitchFamily="18" charset="0"/>
                        </a:rPr>
                        <a:t> </a:t>
                      </a:r>
                      <a:endParaRPr lang="fr-FR" sz="1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0340" algn="ctr" fontAlgn="base" hangingPunct="0">
                        <a:spcAft>
                          <a:spcPts val="0"/>
                        </a:spcAft>
                      </a:pPr>
                      <a:r>
                        <a:rPr lang="fr-FR" sz="1500">
                          <a:effectLst/>
                          <a:latin typeface="Arial" panose="020B0604020202020204" pitchFamily="34" charset="0"/>
                          <a:ea typeface="Times New Roman" panose="02020603050405020304" pitchFamily="18" charset="0"/>
                        </a:rPr>
                        <a:t> </a:t>
                      </a:r>
                      <a:endParaRPr lang="fr-FR" sz="1500">
                        <a:effectLst/>
                        <a:latin typeface="Times New Roman" panose="02020603050405020304" pitchFamily="18" charset="0"/>
                        <a:ea typeface="Times New Roman" panose="02020603050405020304" pitchFamily="18" charset="0"/>
                      </a:endParaRPr>
                    </a:p>
                    <a:p>
                      <a:pPr indent="180340" algn="ctr" fontAlgn="base" hangingPunct="0">
                        <a:spcAft>
                          <a:spcPts val="0"/>
                        </a:spcAft>
                      </a:pPr>
                      <a:r>
                        <a:rPr lang="fr-FR" sz="1500">
                          <a:effectLst/>
                          <a:latin typeface="Arial" panose="020B0604020202020204" pitchFamily="34" charset="0"/>
                          <a:ea typeface="Times New Roman" panose="02020603050405020304" pitchFamily="18" charset="0"/>
                        </a:rPr>
                        <a:t>Théories de référence de l’enseignement/</a:t>
                      </a:r>
                      <a:br>
                        <a:rPr lang="fr-FR" sz="1500">
                          <a:effectLst/>
                          <a:latin typeface="Arial" panose="020B0604020202020204" pitchFamily="34" charset="0"/>
                          <a:ea typeface="Times New Roman" panose="02020603050405020304" pitchFamily="18" charset="0"/>
                        </a:rPr>
                      </a:br>
                      <a:r>
                        <a:rPr lang="fr-FR" sz="1500">
                          <a:effectLst/>
                          <a:latin typeface="Arial" panose="020B0604020202020204" pitchFamily="34" charset="0"/>
                          <a:ea typeface="Times New Roman" panose="02020603050405020304" pitchFamily="18" charset="0"/>
                        </a:rPr>
                        <a:t>apprentissage</a:t>
                      </a:r>
                      <a:endParaRPr lang="fr-FR" sz="1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923492"/>
                  </a:ext>
                </a:extLst>
              </a:tr>
              <a:tr h="395783">
                <a:tc>
                  <a:txBody>
                    <a:bodyPr/>
                    <a:lstStyle/>
                    <a:p>
                      <a:pPr indent="180340"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180340" algn="just" fontAlgn="base" hangingPunct="0">
                        <a:spcAft>
                          <a:spcPts val="0"/>
                        </a:spcAft>
                      </a:pPr>
                      <a:r>
                        <a:rPr lang="fr-FR" sz="1500" dirty="0">
                          <a:effectLst/>
                          <a:latin typeface="Arial" panose="020B060402020202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fontAlgn="base" hangingPunct="0">
                        <a:spcAft>
                          <a:spcPts val="0"/>
                        </a:spcAft>
                      </a:pPr>
                      <a:r>
                        <a:rPr lang="fr-FR" sz="1500">
                          <a:effectLst/>
                          <a:latin typeface="Arial" panose="020B0604020202020204" pitchFamily="34" charset="0"/>
                          <a:ea typeface="Times New Roman" panose="02020603050405020304" pitchFamily="18" charset="0"/>
                        </a:rPr>
                        <a:t> </a:t>
                      </a:r>
                      <a:endParaRPr lang="fr-FR" sz="15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indent="180340" algn="just" fontAlgn="base" hangingPunct="0">
                        <a:spcAft>
                          <a:spcPts val="0"/>
                        </a:spcAft>
                      </a:pPr>
                      <a:r>
                        <a:rPr lang="fr-FR" sz="1500">
                          <a:effectLst/>
                          <a:latin typeface="Arial" panose="020B0604020202020204" pitchFamily="34" charset="0"/>
                          <a:ea typeface="Times New Roman" panose="02020603050405020304" pitchFamily="18" charset="0"/>
                        </a:rPr>
                        <a:t> </a:t>
                      </a:r>
                      <a:endParaRPr lang="fr-FR" sz="15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792075"/>
                  </a:ext>
                </a:extLst>
              </a:tr>
              <a:tr h="1583134">
                <a:tc>
                  <a:txBody>
                    <a:bodyPr/>
                    <a:lstStyle/>
                    <a:p>
                      <a:pPr indent="180340" algn="ctr" fontAlgn="base" hangingPunct="0">
                        <a:spcAft>
                          <a:spcPts val="0"/>
                        </a:spcAft>
                      </a:pPr>
                      <a:r>
                        <a:rPr lang="fr-FR" sz="1000"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indent="180340" algn="ctr" fontAlgn="base" hangingPunct="0">
                        <a:spcAft>
                          <a:spcPts val="0"/>
                        </a:spcAft>
                      </a:pPr>
                      <a:r>
                        <a:rPr lang="fr-FR" sz="1500" dirty="0">
                          <a:effectLst/>
                          <a:latin typeface="Arial" panose="020B0604020202020204" pitchFamily="34" charset="0"/>
                          <a:ea typeface="Times New Roman" panose="02020603050405020304" pitchFamily="18" charset="0"/>
                        </a:rPr>
                        <a:t>Contenus disciplinaires </a:t>
                      </a:r>
                      <a:br>
                        <a:rPr lang="fr-FR" sz="1500" dirty="0">
                          <a:effectLst/>
                          <a:latin typeface="Arial" panose="020B0604020202020204" pitchFamily="34" charset="0"/>
                          <a:ea typeface="Times New Roman" panose="02020603050405020304" pitchFamily="18" charset="0"/>
                        </a:rPr>
                      </a:br>
                      <a:r>
                        <a:rPr lang="fr-FR" sz="1500" dirty="0">
                          <a:effectLst/>
                          <a:latin typeface="Arial" panose="020B0604020202020204" pitchFamily="34" charset="0"/>
                          <a:ea typeface="Times New Roman" panose="02020603050405020304" pitchFamily="18" charset="0"/>
                        </a:rPr>
                        <a:t>du français</a:t>
                      </a:r>
                      <a:endParaRPr lang="fr-FR"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fontAlgn="base" hangingPunct="0">
                        <a:spcAft>
                          <a:spcPts val="0"/>
                        </a:spcAft>
                      </a:pPr>
                      <a:r>
                        <a:rPr lang="fr-FR" sz="1000">
                          <a:effectLst/>
                          <a:latin typeface="Arial" panose="020B060402020202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0340" algn="ctr" fontAlgn="base" hangingPunct="0">
                        <a:spcAft>
                          <a:spcPts val="0"/>
                        </a:spcAft>
                      </a:pPr>
                      <a:r>
                        <a:rPr lang="fr-FR" sz="1500" dirty="0">
                          <a:effectLst/>
                          <a:latin typeface="Arial" panose="020B060402020202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p>
                      <a:pPr indent="180340" algn="ctr" fontAlgn="base" hangingPunct="0">
                        <a:spcAft>
                          <a:spcPts val="0"/>
                        </a:spcAft>
                      </a:pPr>
                      <a:r>
                        <a:rPr lang="fr-FR" sz="1500" dirty="0">
                          <a:effectLst/>
                          <a:latin typeface="Arial" panose="020B0604020202020204" pitchFamily="34" charset="0"/>
                          <a:ea typeface="Times New Roman" panose="02020603050405020304" pitchFamily="18" charset="0"/>
                        </a:rPr>
                        <a:t>Pratiques de didactique </a:t>
                      </a:r>
                      <a:br>
                        <a:rPr lang="fr-FR" sz="1500" dirty="0">
                          <a:effectLst/>
                          <a:latin typeface="Arial" panose="020B0604020202020204" pitchFamily="34" charset="0"/>
                          <a:ea typeface="Times New Roman" panose="02020603050405020304" pitchFamily="18" charset="0"/>
                        </a:rPr>
                      </a:br>
                      <a:r>
                        <a:rPr lang="fr-FR" sz="1500" dirty="0">
                          <a:effectLst/>
                          <a:latin typeface="Arial" panose="020B0604020202020204" pitchFamily="34" charset="0"/>
                          <a:ea typeface="Times New Roman" panose="02020603050405020304" pitchFamily="18" charset="0"/>
                        </a:rPr>
                        <a:t>du français</a:t>
                      </a:r>
                      <a:endParaRPr lang="fr-FR"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fontAlgn="base" hangingPunct="0">
                        <a:spcAft>
                          <a:spcPts val="0"/>
                        </a:spcAft>
                      </a:pPr>
                      <a:r>
                        <a:rPr lang="fr-FR" sz="1500" dirty="0">
                          <a:effectLst/>
                          <a:latin typeface="Arial" panose="020B060402020202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0340" algn="ctr" fontAlgn="base" hangingPunct="0">
                        <a:spcAft>
                          <a:spcPts val="0"/>
                        </a:spcAft>
                      </a:pPr>
                      <a:r>
                        <a:rPr lang="fr-FR" sz="1500" dirty="0">
                          <a:effectLst/>
                          <a:latin typeface="Arial" panose="020B060402020202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p>
                      <a:pPr indent="180340" algn="ctr" fontAlgn="base" hangingPunct="0">
                        <a:spcAft>
                          <a:spcPts val="0"/>
                        </a:spcAft>
                      </a:pPr>
                      <a:r>
                        <a:rPr lang="fr-FR" sz="1500" dirty="0">
                          <a:effectLst/>
                          <a:latin typeface="Arial" panose="020B0604020202020204" pitchFamily="34" charset="0"/>
                          <a:ea typeface="Times New Roman" panose="02020603050405020304" pitchFamily="18" charset="0"/>
                        </a:rPr>
                        <a:t>Sujets, Institutions, dispositifs d’enseignement/</a:t>
                      </a:r>
                      <a:br>
                        <a:rPr lang="fr-FR" sz="1500" dirty="0">
                          <a:effectLst/>
                          <a:latin typeface="Arial" panose="020B0604020202020204" pitchFamily="34" charset="0"/>
                          <a:ea typeface="Times New Roman" panose="02020603050405020304" pitchFamily="18" charset="0"/>
                        </a:rPr>
                      </a:br>
                      <a:r>
                        <a:rPr lang="fr-FR" sz="1500" dirty="0">
                          <a:effectLst/>
                          <a:latin typeface="Arial" panose="020B0604020202020204" pitchFamily="34" charset="0"/>
                          <a:ea typeface="Times New Roman" panose="02020603050405020304" pitchFamily="18" charset="0"/>
                        </a:rPr>
                        <a:t>apprentissage</a:t>
                      </a:r>
                      <a:endParaRPr lang="fr-FR"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758892"/>
                  </a:ext>
                </a:extLst>
              </a:tr>
            </a:tbl>
          </a:graphicData>
        </a:graphic>
      </p:graphicFrame>
      <p:sp>
        <p:nvSpPr>
          <p:cNvPr id="6" name="Rectangle 1">
            <a:extLst>
              <a:ext uri="{FF2B5EF4-FFF2-40B4-BE49-F238E27FC236}">
                <a16:creationId xmlns:a16="http://schemas.microsoft.com/office/drawing/2014/main" id="{2460ACEB-353C-40C8-894B-C7F2097B515B}"/>
              </a:ext>
            </a:extLst>
          </p:cNvPr>
          <p:cNvSpPr>
            <a:spLocks noChangeArrowheads="1"/>
          </p:cNvSpPr>
          <p:nvPr/>
        </p:nvSpPr>
        <p:spPr bwMode="auto">
          <a:xfrm>
            <a:off x="-1302373" y="-368548"/>
            <a:ext cx="10446374" cy="82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9" name="Rectangle 8">
            <a:extLst>
              <a:ext uri="{FF2B5EF4-FFF2-40B4-BE49-F238E27FC236}">
                <a16:creationId xmlns:a16="http://schemas.microsoft.com/office/drawing/2014/main" id="{AF43FC05-F224-4162-BF71-A85AF58E6049}"/>
              </a:ext>
            </a:extLst>
          </p:cNvPr>
          <p:cNvSpPr/>
          <p:nvPr/>
        </p:nvSpPr>
        <p:spPr>
          <a:xfrm>
            <a:off x="2206080" y="5262299"/>
            <a:ext cx="6480720" cy="830997"/>
          </a:xfrm>
          <a:prstGeom prst="rect">
            <a:avLst/>
          </a:prstGeom>
        </p:spPr>
        <p:txBody>
          <a:bodyPr wrap="square">
            <a:spAutoFit/>
          </a:bodyPr>
          <a:lstStyle/>
          <a:p>
            <a:r>
              <a:rPr lang="fr-FR" sz="1600" dirty="0" err="1"/>
              <a:t>Brassart</a:t>
            </a:r>
            <a:r>
              <a:rPr lang="fr-FR" sz="1600" dirty="0"/>
              <a:t> Dominique Guy, Reuter Yves (1992). Former des maitres en français : éléments pour une didactique de la didactique du français, </a:t>
            </a:r>
            <a:r>
              <a:rPr lang="fr-FR" sz="1600" i="1" dirty="0"/>
              <a:t>Études de linguistique appliquée</a:t>
            </a:r>
            <a:r>
              <a:rPr lang="fr-FR" sz="1600" dirty="0"/>
              <a:t>, n° 87, p. 11-24.</a:t>
            </a:r>
          </a:p>
        </p:txBody>
      </p:sp>
    </p:spTree>
    <p:extLst>
      <p:ext uri="{BB962C8B-B14F-4D97-AF65-F5344CB8AC3E}">
        <p14:creationId xmlns:p14="http://schemas.microsoft.com/office/powerpoint/2010/main" val="420900026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2935</TotalTime>
  <Words>1935</Words>
  <Application>Microsoft Office PowerPoint</Application>
  <PresentationFormat>Affichage à l'écran (4:3)</PresentationFormat>
  <Paragraphs>450</Paragraphs>
  <Slides>52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52</vt:i4>
      </vt:variant>
    </vt:vector>
  </HeadingPairs>
  <TitlesOfParts>
    <vt:vector size="57" baseType="lpstr">
      <vt:lpstr>Arial</vt:lpstr>
      <vt:lpstr>Arial Black</vt:lpstr>
      <vt:lpstr>Times New Roman</vt:lpstr>
      <vt:lpstr>Wingdings</vt:lpstr>
      <vt:lpstr>Pixel</vt:lpstr>
      <vt:lpstr>L’invention d’une discipline : la didactique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L’invention d’une discipline : la didactique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DIDACTIQUES ET LES DISCIPLINES SCOLAIRES  Une aide à l’intelligibilité des situations d’enseignement</dc:title>
  <dc:creator>Bertrand Daunay</dc:creator>
  <cp:lastModifiedBy>Bertrand DAUNAY</cp:lastModifiedBy>
  <cp:revision>152</cp:revision>
  <dcterms:created xsi:type="dcterms:W3CDTF">2009-10-16T18:00:30Z</dcterms:created>
  <dcterms:modified xsi:type="dcterms:W3CDTF">2018-10-26T09:36:25Z</dcterms:modified>
</cp:coreProperties>
</file>